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2"/>
  </p:sldMasterIdLst>
  <p:notesMasterIdLst>
    <p:notesMasterId r:id="rId27"/>
  </p:notesMasterIdLst>
  <p:handoutMasterIdLst>
    <p:handoutMasterId r:id="rId28"/>
  </p:handoutMasterIdLst>
  <p:sldIdLst>
    <p:sldId id="257" r:id="rId3"/>
    <p:sldId id="289" r:id="rId4"/>
    <p:sldId id="329" r:id="rId5"/>
    <p:sldId id="328" r:id="rId6"/>
    <p:sldId id="325" r:id="rId7"/>
    <p:sldId id="327" r:id="rId8"/>
    <p:sldId id="347" r:id="rId9"/>
    <p:sldId id="353" r:id="rId10"/>
    <p:sldId id="330" r:id="rId11"/>
    <p:sldId id="354" r:id="rId12"/>
    <p:sldId id="332" r:id="rId13"/>
    <p:sldId id="333" r:id="rId14"/>
    <p:sldId id="348" r:id="rId15"/>
    <p:sldId id="352" r:id="rId16"/>
    <p:sldId id="335" r:id="rId17"/>
    <p:sldId id="349" r:id="rId18"/>
    <p:sldId id="350" r:id="rId19"/>
    <p:sldId id="334" r:id="rId20"/>
    <p:sldId id="336" r:id="rId21"/>
    <p:sldId id="338" r:id="rId22"/>
    <p:sldId id="351" r:id="rId23"/>
    <p:sldId id="339" r:id="rId24"/>
    <p:sldId id="342" r:id="rId25"/>
    <p:sldId id="300" r:id="rId2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3896" autoAdjust="0"/>
  </p:normalViewPr>
  <p:slideViewPr>
    <p:cSldViewPr snapToGrid="0">
      <p:cViewPr varScale="1">
        <p:scale>
          <a:sx n="106" d="100"/>
          <a:sy n="106" d="100"/>
        </p:scale>
        <p:origin x="534" y="96"/>
      </p:cViewPr>
      <p:guideLst>
        <p:guide orient="horz" pos="2160"/>
        <p:guide pos="3840"/>
      </p:guideLst>
    </p:cSldViewPr>
  </p:slideViewPr>
  <p:outlineViewPr>
    <p:cViewPr>
      <p:scale>
        <a:sx n="33" d="100"/>
        <a:sy n="33" d="100"/>
      </p:scale>
      <p:origin x="0" y="-204"/>
    </p:cViewPr>
  </p:outlineViewPr>
  <p:notesTextViewPr>
    <p:cViewPr>
      <p:scale>
        <a:sx n="1" d="1"/>
        <a:sy n="1" d="1"/>
      </p:scale>
      <p:origin x="0" y="0"/>
    </p:cViewPr>
  </p:notesTextViewPr>
  <p:notesViewPr>
    <p:cSldViewPr snapToGrid="0" showGuides="1">
      <p:cViewPr varScale="1">
        <p:scale>
          <a:sx n="66" d="100"/>
          <a:sy n="66" d="100"/>
        </p:scale>
        <p:origin x="3101"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1"/>
          </a:xfrm>
          <a:prstGeom prst="rect">
            <a:avLst/>
          </a:prstGeom>
        </p:spPr>
        <p:txBody>
          <a:bodyPr vert="horz" lIns="93317" tIns="46659" rIns="93317" bIns="46659" rtlCol="0"/>
          <a:lstStyle>
            <a:lvl1pPr algn="r">
              <a:defRPr sz="1200"/>
            </a:lvl1pPr>
          </a:lstStyle>
          <a:p>
            <a:fld id="{CF8C66D5-35F2-4B2B-B66A-28018F619124}" type="datetimeFigureOut">
              <a:rPr lang="en-US" smtClean="0"/>
              <a:t>1/22/2020</a:t>
            </a:fld>
            <a:endParaRPr lang="en-US"/>
          </a:p>
        </p:txBody>
      </p:sp>
      <p:sp>
        <p:nvSpPr>
          <p:cNvPr id="4" name="Footer Placeholder 3"/>
          <p:cNvSpPr>
            <a:spLocks noGrp="1"/>
          </p:cNvSpPr>
          <p:nvPr>
            <p:ph type="ftr" sz="quarter" idx="2"/>
          </p:nvPr>
        </p:nvSpPr>
        <p:spPr>
          <a:xfrm>
            <a:off x="0" y="8842030"/>
            <a:ext cx="3043343" cy="467070"/>
          </a:xfrm>
          <a:prstGeom prst="rect">
            <a:avLst/>
          </a:prstGeom>
        </p:spPr>
        <p:txBody>
          <a:bodyPr vert="horz" lIns="93317" tIns="46659" rIns="93317" bIns="46659"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0"/>
          </a:xfrm>
          <a:prstGeom prst="rect">
            <a:avLst/>
          </a:prstGeom>
        </p:spPr>
        <p:txBody>
          <a:bodyPr vert="horz" lIns="93317" tIns="46659" rIns="93317" bIns="46659"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7071"/>
          </a:xfrm>
          <a:prstGeom prst="rect">
            <a:avLst/>
          </a:prstGeom>
        </p:spPr>
        <p:txBody>
          <a:bodyPr vert="horz" lIns="93317" tIns="46659" rIns="93317" bIns="46659" rtlCol="0"/>
          <a:lstStyle>
            <a:lvl1pPr algn="r">
              <a:defRPr sz="1200"/>
            </a:lvl1pPr>
          </a:lstStyle>
          <a:p>
            <a:fld id="{654B7E8A-1102-47A1-B1C3-36AE88809383}" type="datetimeFigureOut">
              <a:rPr lang="en-US" smtClean="0"/>
              <a:t>1/22/2020</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3317" tIns="46659" rIns="93317" bIns="46659"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ightdementia.org.au/files/helpsheets/Helpsheet-DementiaQandA12-GeneticsOfDementia_english.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a:p>
        </p:txBody>
      </p:sp>
    </p:spTree>
    <p:extLst>
      <p:ext uri="{BB962C8B-B14F-4D97-AF65-F5344CB8AC3E}">
        <p14:creationId xmlns:p14="http://schemas.microsoft.com/office/powerpoint/2010/main" val="7983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3561352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dirty="0" smtClean="0">
                <a:latin typeface="Calibri" panose="020F0502020204030204" pitchFamily="34" charset="0"/>
                <a:cs typeface="Calibri" panose="020F0502020204030204" pitchFamily="34" charset="0"/>
              </a:rPr>
              <a:t>What is dementia</a:t>
            </a:r>
            <a:r>
              <a:rPr lang="en-US" baseline="0" dirty="0" smtClean="0">
                <a:latin typeface="Calibri" panose="020F0502020204030204" pitchFamily="34" charset="0"/>
                <a:cs typeface="Calibri" panose="020F0502020204030204" pitchFamily="34" charset="0"/>
              </a:rPr>
              <a:t> . Ask audience.</a:t>
            </a:r>
            <a:endParaRPr lang="en-US" dirty="0" smtClean="0">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3044045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292" indent="-233292">
              <a:lnSpc>
                <a:spcPct val="107000"/>
              </a:lnSpc>
              <a:spcAft>
                <a:spcPts val="816"/>
              </a:spcAft>
              <a:buAutoNum type="arabicPeriod"/>
              <a:tabLst>
                <a:tab pos="466586" algn="l"/>
              </a:tabLst>
            </a:pPr>
            <a:r>
              <a:rPr lang="en-CA" dirty="0">
                <a:latin typeface="Calibri" panose="020F0502020204030204" pitchFamily="34" charset="0"/>
                <a:ea typeface="Calibri" panose="020F0502020204030204" pitchFamily="34" charset="0"/>
                <a:cs typeface="Times New Roman" panose="02020603050405020304" pitchFamily="18" charset="0"/>
              </a:rPr>
              <a:t>Support those with dementia and their caregivers - feel included and supported in the places where they work, live and socialize</a:t>
            </a:r>
          </a:p>
          <a:p>
            <a:pPr marL="233292" indent="-233292">
              <a:lnSpc>
                <a:spcPct val="107000"/>
              </a:lnSpc>
              <a:spcAft>
                <a:spcPts val="816"/>
              </a:spcAft>
              <a:buAutoNum type="arabicPeriod" startAt="2"/>
              <a:tabLst>
                <a:tab pos="466586" algn="l"/>
              </a:tabLst>
            </a:pPr>
            <a:r>
              <a:rPr lang="en-CA" dirty="0">
                <a:latin typeface="Calibri" panose="020F0502020204030204" pitchFamily="34" charset="0"/>
                <a:ea typeface="Calibri" panose="020F0502020204030204" pitchFamily="34" charset="0"/>
                <a:cs typeface="Times New Roman" panose="02020603050405020304" pitchFamily="18" charset="0"/>
              </a:rPr>
              <a:t>Provide community based support and services for those living with or affected by those living with dementia </a:t>
            </a:r>
          </a:p>
          <a:p>
            <a:pPr marL="233292" indent="-233292">
              <a:lnSpc>
                <a:spcPct val="107000"/>
              </a:lnSpc>
              <a:spcAft>
                <a:spcPts val="816"/>
              </a:spcAft>
              <a:buAutoNum type="arabicPeriod" startAt="2"/>
              <a:tabLst>
                <a:tab pos="466586" algn="l"/>
              </a:tabLst>
            </a:pPr>
            <a:r>
              <a:rPr lang="en-CA" dirty="0">
                <a:latin typeface="Calibri" panose="020F0502020204030204" pitchFamily="34" charset="0"/>
                <a:ea typeface="Calibri" panose="020F0502020204030204" pitchFamily="34" charset="0"/>
                <a:cs typeface="Times New Roman" panose="02020603050405020304" pitchFamily="18" charset="0"/>
              </a:rPr>
              <a:t>All have a role to play in creating a “Dementia Friendly Community” – caregivers, businesses, service providers</a:t>
            </a:r>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1881438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65851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panose="020F0502020204030204" pitchFamily="34" charset="0"/>
                <a:cs typeface="Calibri" panose="020F0502020204030204" pitchFamily="34" charset="0"/>
              </a:rPr>
              <a:t>While</a:t>
            </a:r>
            <a:r>
              <a:rPr lang="en-US" baseline="0" dirty="0" smtClean="0">
                <a:latin typeface="Calibri" panose="020F0502020204030204" pitchFamily="34" charset="0"/>
                <a:cs typeface="Calibri" panose="020F0502020204030204" pitchFamily="34" charset="0"/>
              </a:rPr>
              <a:t> there are some forms of dementia that are genetic, these are fairly rare – only about 3% of all cases. Most are called “sporadic” which means there are a variety of factors that result in a dementia. These include things like age, lifestyle, and other health concerns or issues that can act to raise someone’s risk of developing dementia.</a:t>
            </a:r>
          </a:p>
          <a:p>
            <a:endParaRPr lang="en-US" baseline="0" dirty="0" smtClean="0">
              <a:latin typeface="Calibri" panose="020F0502020204030204" pitchFamily="34" charset="0"/>
              <a:cs typeface="Calibri" panose="020F0502020204030204" pitchFamily="34" charset="0"/>
            </a:endParaRPr>
          </a:p>
          <a:p>
            <a:r>
              <a:rPr lang="en-US" baseline="0" dirty="0" smtClean="0">
                <a:latin typeface="Calibri" panose="020F0502020204030204" pitchFamily="34" charset="0"/>
                <a:cs typeface="Calibri" panose="020F0502020204030204" pitchFamily="34" charset="0"/>
              </a:rPr>
              <a:t>-Age is the largest risk factor for developing dementia; but dementia can occur in the young as well. Young-onset dementia refers to dementias that develop in people under the age of 65. In some cases, people in their 40’s can develop dementia, and people with young-onset dementia face a variety of different challenges in getting appropriate care and addressing their situation as their needs are very different from people over the age of 65.</a:t>
            </a:r>
          </a:p>
          <a:p>
            <a:endParaRPr lang="en-US" baseline="0" dirty="0" smtClean="0">
              <a:latin typeface="Calibri" panose="020F0502020204030204" pitchFamily="34" charset="0"/>
              <a:cs typeface="Calibri" panose="020F0502020204030204" pitchFamily="34" charset="0"/>
            </a:endParaRPr>
          </a:p>
          <a:p>
            <a:r>
              <a:rPr lang="en-US" baseline="0" dirty="0" smtClean="0">
                <a:latin typeface="Calibri" panose="020F0502020204030204" pitchFamily="34" charset="0"/>
                <a:cs typeface="Calibri" panose="020F0502020204030204" pitchFamily="34" charset="0"/>
              </a:rPr>
              <a:t>-dementia is also not a normal part of aging; the symptoms of dementia go beyond the normal, expected losses of ability and function we should expect with age.</a:t>
            </a:r>
          </a:p>
          <a:p>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For further information on Genetics of Dementia, help sheet is available:  </a:t>
            </a:r>
            <a:r>
              <a:rPr lang="en-US" dirty="0">
                <a:latin typeface="Calibri" panose="020F0502020204030204" pitchFamily="34" charset="0"/>
                <a:cs typeface="Calibri" panose="020F0502020204030204" pitchFamily="34" charset="0"/>
                <a:hlinkClick r:id="rId3"/>
              </a:rPr>
              <a:t>https://www.fightdementia.org.au/files/helpsheets/Helpsheet-DementiaQandA12-GeneticsOfDementia_english.pdf</a:t>
            </a:r>
            <a:endParaRPr lang="en-CA"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1045389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707" indent="-171707" defTabSz="915772">
              <a:buFontTx/>
              <a:buChar char="-"/>
              <a:defRPr/>
            </a:pPr>
            <a:r>
              <a:rPr lang="en-US" dirty="0" smtClean="0">
                <a:latin typeface="Calibri" panose="020F0502020204030204" pitchFamily="34" charset="0"/>
                <a:cs typeface="Calibri" panose="020F0502020204030204" pitchFamily="34" charset="0"/>
              </a:rPr>
              <a:t>No two people are the same,</a:t>
            </a:r>
            <a:r>
              <a:rPr lang="en-US" baseline="0" dirty="0" smtClean="0">
                <a:latin typeface="Calibri" panose="020F0502020204030204" pitchFamily="34" charset="0"/>
                <a:cs typeface="Calibri" panose="020F0502020204030204" pitchFamily="34" charset="0"/>
              </a:rPr>
              <a:t> the trajectory of the disease is different for everyone as well as some of the losses that occur as a result of the disease. </a:t>
            </a:r>
            <a:r>
              <a:rPr lang="en-US" baseline="0" dirty="0" err="1" smtClean="0">
                <a:latin typeface="Calibri" panose="020F0502020204030204" pitchFamily="34" charset="0"/>
                <a:cs typeface="Calibri" panose="020F0502020204030204" pitchFamily="34" charset="0"/>
              </a:rPr>
              <a:t>Ie</a:t>
            </a:r>
            <a:r>
              <a:rPr lang="en-US" baseline="0" dirty="0" smtClean="0">
                <a:latin typeface="Calibri" panose="020F0502020204030204" pitchFamily="34" charset="0"/>
                <a:cs typeface="Calibri" panose="020F0502020204030204" pitchFamily="34" charset="0"/>
              </a:rPr>
              <a:t>, not everyone loses speech</a:t>
            </a:r>
            <a:r>
              <a:rPr lang="en-US" baseline="0" dirty="0" smtClean="0"/>
              <a:t>.</a:t>
            </a:r>
          </a:p>
          <a:p>
            <a:pPr marL="171707" indent="-171707" defTabSz="915772">
              <a:buFontTx/>
              <a:buChar char="-"/>
              <a:defRPr/>
            </a:pPr>
            <a:endParaRPr lang="en-US" baseline="0" dirty="0" smtClean="0"/>
          </a:p>
          <a:p>
            <a:pPr marL="171707" indent="-171707">
              <a:buFontTx/>
              <a:buChar char="-"/>
              <a:defRPr/>
            </a:pPr>
            <a:r>
              <a:rPr lang="en-US" dirty="0">
                <a:latin typeface="Calibri" panose="020F0502020204030204" pitchFamily="34" charset="0"/>
                <a:cs typeface="Calibri" panose="020F0502020204030204" pitchFamily="34" charset="0"/>
              </a:rPr>
              <a:t>There is still the opportunity for someone with dementia to live a purposeful and meaningful life</a:t>
            </a:r>
          </a:p>
          <a:p>
            <a:pPr marL="171707" indent="-171707">
              <a:buFontTx/>
              <a:buChar char="-"/>
              <a:defRPr/>
            </a:pPr>
            <a:endParaRPr lang="en-US" dirty="0">
              <a:latin typeface="Calibri" panose="020F0502020204030204" pitchFamily="34" charset="0"/>
              <a:cs typeface="Calibri" panose="020F0502020204030204" pitchFamily="34" charset="0"/>
            </a:endParaRPr>
          </a:p>
          <a:p>
            <a:pPr marL="171707" indent="-171707">
              <a:buFontTx/>
              <a:buChar char="-"/>
              <a:defRPr/>
            </a:pPr>
            <a:r>
              <a:rPr lang="en-US" dirty="0">
                <a:latin typeface="Calibri" panose="020F0502020204030204" pitchFamily="34" charset="0"/>
                <a:cs typeface="Calibri" panose="020F0502020204030204" pitchFamily="34" charset="0"/>
              </a:rPr>
              <a:t>People with dementia still have awareness of what is going on around them; perhaps not the specifics but the emotional content of what is happening is apparent to them</a:t>
            </a:r>
          </a:p>
          <a:p>
            <a:pPr marL="171707" indent="-171707" defTabSz="915772">
              <a:buFontTx/>
              <a:buChar char="-"/>
              <a:defRPr/>
            </a:pPr>
            <a:endParaRPr lang="en-US" baseline="0" dirty="0" smtClean="0"/>
          </a:p>
          <a:p>
            <a:pPr marL="171707" indent="-171707" defTabSz="915772">
              <a:buFontTx/>
              <a:buChar char="-"/>
              <a:defRPr/>
            </a:pPr>
            <a:endParaRPr lang="en-US" baseline="0" dirty="0" smtClean="0"/>
          </a:p>
          <a:p>
            <a:pPr marL="171707" indent="-171707" defTabSz="915772">
              <a:buFontTx/>
              <a:buChar char="-"/>
              <a:defRPr/>
            </a:pPr>
            <a:endParaRPr lang="en-US" baseline="0" dirty="0" smtClean="0"/>
          </a:p>
          <a:p>
            <a:pPr marL="171707" indent="-171707" defTabSz="915772">
              <a:buFontTx/>
              <a:buChar char="-"/>
              <a:defRPr/>
            </a:pPr>
            <a:endParaRPr lang="en-US" baseline="0" dirty="0" smtClean="0"/>
          </a:p>
          <a:p>
            <a:pPr marL="171707" indent="-171707" defTabSz="915772">
              <a:buFontTx/>
              <a:buChar char="-"/>
              <a:defRPr/>
            </a:pPr>
            <a:endParaRPr lang="en-US" baseline="0" dirty="0" smtClean="0"/>
          </a:p>
          <a:p>
            <a:pPr marL="171707" indent="-171707" defTabSz="915772">
              <a:buFontTx/>
              <a:buChar char="-"/>
              <a:defRPr/>
            </a:pPr>
            <a:endParaRPr lang="en-US" baseline="0" dirty="0" smtClean="0"/>
          </a:p>
          <a:p>
            <a:pPr marL="171707" indent="-171707" defTabSz="915772">
              <a:buFontTx/>
              <a:buChar char="-"/>
              <a:defRPr/>
            </a:pPr>
            <a:endParaRPr lang="en-US" dirty="0" smtClean="0"/>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994953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dirty="0" smtClean="0">
                <a:latin typeface="Calibri" panose="020F0502020204030204" pitchFamily="34" charset="0"/>
                <a:cs typeface="Calibri" panose="020F0502020204030204" pitchFamily="34" charset="0"/>
              </a:rPr>
              <a:t>This slide shows a quick visual of the difference</a:t>
            </a:r>
            <a:r>
              <a:rPr lang="en-US" baseline="0" dirty="0" smtClean="0">
                <a:latin typeface="Calibri" panose="020F0502020204030204" pitchFamily="34" charset="0"/>
                <a:cs typeface="Calibri" panose="020F0502020204030204" pitchFamily="34" charset="0"/>
              </a:rPr>
              <a:t> of the word Dementia and Alzheimer's and why you will hear us use the word Dementia throughout this presentation.</a:t>
            </a:r>
            <a:endParaRPr lang="en-US" dirty="0" smtClean="0">
              <a:latin typeface="Calibri" panose="020F0502020204030204" pitchFamily="34" charset="0"/>
              <a:cs typeface="Calibri" panose="020F0502020204030204" pitchFamily="34" charset="0"/>
            </a:endParaRPr>
          </a:p>
          <a:p>
            <a:pPr defTabSz="915772">
              <a:defRPr/>
            </a:pPr>
            <a:r>
              <a:rPr lang="en-US" dirty="0">
                <a:latin typeface="Calibri" panose="020F0502020204030204" pitchFamily="34" charset="0"/>
                <a:cs typeface="Calibri" panose="020F0502020204030204" pitchFamily="34" charset="0"/>
              </a:rPr>
              <a:t>Dementia is a term like a “car” ;there are lots of cars on the road, but what kind of car is it?  A Ford? A Toyota?</a:t>
            </a:r>
            <a:endParaRPr lang="en-CA" dirty="0">
              <a:latin typeface="Calibri" panose="020F0502020204030204" pitchFamily="34" charset="0"/>
              <a:cs typeface="Calibri" panose="020F0502020204030204" pitchFamily="34" charset="0"/>
            </a:endParaRPr>
          </a:p>
          <a:p>
            <a:pPr defTabSz="915772">
              <a:defRPr/>
            </a:pPr>
            <a:endParaRPr lang="en-US" dirty="0">
              <a:latin typeface="Calibri" panose="020F0502020204030204" pitchFamily="34" charset="0"/>
              <a:cs typeface="Calibri" panose="020F0502020204030204" pitchFamily="34" charset="0"/>
            </a:endParaRPr>
          </a:p>
          <a:p>
            <a:pPr defTabSz="915772">
              <a:defRPr/>
            </a:pPr>
            <a:r>
              <a:rPr lang="en-US" dirty="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So </a:t>
            </a:r>
            <a:r>
              <a:rPr lang="en-US" dirty="0">
                <a:latin typeface="Calibri" panose="020F0502020204030204" pitchFamily="34" charset="0"/>
                <a:cs typeface="Calibri" panose="020F0502020204030204" pitchFamily="34" charset="0"/>
              </a:rPr>
              <a:t>you will hear us use the word Dementia as the overall disease of the brain or specifically :  </a:t>
            </a:r>
          </a:p>
          <a:p>
            <a:pPr defTabSz="915772">
              <a:defRPr/>
            </a:pPr>
            <a:endParaRPr lang="en-US" dirty="0">
              <a:latin typeface="Calibri" panose="020F0502020204030204" pitchFamily="34" charset="0"/>
              <a:cs typeface="Calibri" panose="020F0502020204030204" pitchFamily="34" charset="0"/>
            </a:endParaRPr>
          </a:p>
          <a:p>
            <a:pPr defTabSz="915772">
              <a:defRPr/>
            </a:pPr>
            <a:r>
              <a:rPr lang="en-US" dirty="0">
                <a:latin typeface="Calibri" panose="020F0502020204030204" pitchFamily="34" charset="0"/>
                <a:cs typeface="Calibri" panose="020F0502020204030204" pitchFamily="34" charset="0"/>
              </a:rPr>
              <a:t>It’s a disorder of the mental processes caused by brain disease and marked by memory disorders, personality changes, and impaired reasoning.  </a:t>
            </a:r>
          </a:p>
          <a:p>
            <a:pPr defTabSz="915772">
              <a:defRPr/>
            </a:pPr>
            <a:endParaRPr lang="en-US" dirty="0">
              <a:latin typeface="Calibri" panose="020F0502020204030204" pitchFamily="34" charset="0"/>
              <a:cs typeface="Calibri" panose="020F0502020204030204" pitchFamily="34" charset="0"/>
            </a:endParaRPr>
          </a:p>
          <a:p>
            <a:pPr defTabSz="915772">
              <a:defRPr/>
            </a:pPr>
            <a:r>
              <a:rPr lang="en-US" dirty="0">
                <a:latin typeface="Calibri" panose="020F0502020204030204" pitchFamily="34" charset="0"/>
                <a:cs typeface="Calibri" panose="020F0502020204030204" pitchFamily="34" charset="0"/>
              </a:rPr>
              <a:t>The next question is what kind of dementia do you have?  Alzheimer's is the one you are most familiar with.  </a:t>
            </a:r>
            <a:r>
              <a:rPr lang="en-US" dirty="0" err="1">
                <a:latin typeface="Calibri" panose="020F0502020204030204" pitchFamily="34" charset="0"/>
                <a:cs typeface="Calibri" panose="020F0502020204030204" pitchFamily="34" charset="0"/>
              </a:rPr>
              <a:t>Lewy</a:t>
            </a:r>
            <a:r>
              <a:rPr lang="en-US" dirty="0">
                <a:latin typeface="Calibri" panose="020F0502020204030204" pitchFamily="34" charset="0"/>
                <a:cs typeface="Calibri" panose="020F0502020204030204" pitchFamily="34" charset="0"/>
              </a:rPr>
              <a:t> Body, Vascular, </a:t>
            </a:r>
            <a:r>
              <a:rPr lang="en-US" dirty="0" err="1">
                <a:latin typeface="Calibri" panose="020F0502020204030204" pitchFamily="34" charset="0"/>
                <a:cs typeface="Calibri" panose="020F0502020204030204" pitchFamily="34" charset="0"/>
              </a:rPr>
              <a:t>fronto</a:t>
            </a:r>
            <a:r>
              <a:rPr lang="en-US" dirty="0">
                <a:latin typeface="Calibri" panose="020F0502020204030204" pitchFamily="34" charset="0"/>
                <a:cs typeface="Calibri" panose="020F0502020204030204" pitchFamily="34" charset="0"/>
              </a:rPr>
              <a:t>- Temporal Lobe, etc.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t>
            </a:r>
          </a:p>
          <a:p>
            <a:endParaRPr lang="en-CA"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a:p>
        </p:txBody>
      </p:sp>
    </p:spTree>
    <p:extLst>
      <p:ext uri="{BB962C8B-B14F-4D97-AF65-F5344CB8AC3E}">
        <p14:creationId xmlns:p14="http://schemas.microsoft.com/office/powerpoint/2010/main" val="75581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panose="020F0502020204030204" pitchFamily="34" charset="0"/>
                <a:cs typeface="Calibri" panose="020F0502020204030204" pitchFamily="34" charset="0"/>
              </a:rPr>
              <a:t>You cannot tell if a person has dementia by looking at them.  However, if they look like they are lost or trying to find something or maybe distressed,</a:t>
            </a:r>
            <a:r>
              <a:rPr lang="en-US" baseline="0" dirty="0" smtClean="0">
                <a:latin typeface="Calibri" panose="020F0502020204030204" pitchFamily="34" charset="0"/>
                <a:cs typeface="Calibri" panose="020F0502020204030204" pitchFamily="34" charset="0"/>
              </a:rPr>
              <a:t> offer to help.  Simply by saying, “May I help you?” you can help put them at ease.  The worst thing to do is ignore them or walk away.  They will remember how they felt during the interaction or lack there of. </a:t>
            </a:r>
          </a:p>
          <a:p>
            <a:r>
              <a:rPr lang="en-US" baseline="0" dirty="0" smtClean="0">
                <a:latin typeface="Calibri" panose="020F0502020204030204" pitchFamily="34" charset="0"/>
                <a:cs typeface="Calibri" panose="020F0502020204030204" pitchFamily="34" charset="0"/>
              </a:rPr>
              <a:t>People with dementia have what is called “Heightened Intuition” – their loss of reasoning ability to navigate the environment leads to heightened sensitivity to others’ emotions and non-verbal communication.  </a:t>
            </a:r>
            <a:endParaRPr lang="en-US" dirty="0" smtClean="0">
              <a:latin typeface="Calibri" panose="020F0502020204030204" pitchFamily="34" charset="0"/>
              <a:cs typeface="Calibri" panose="020F0502020204030204" pitchFamily="34" charset="0"/>
            </a:endParaRPr>
          </a:p>
          <a:p>
            <a:pPr defTabSz="951639">
              <a:defRPr/>
            </a:pPr>
            <a:r>
              <a:rPr lang="en-US" dirty="0" smtClean="0">
                <a:latin typeface="Calibri" panose="020F0502020204030204" pitchFamily="34" charset="0"/>
                <a:cs typeface="Calibri" panose="020F0502020204030204" pitchFamily="34" charset="0"/>
              </a:rPr>
              <a:t>**Show companion cards here.  </a:t>
            </a:r>
            <a:r>
              <a:rPr lang="en-US" baseline="0" dirty="0" smtClean="0">
                <a:latin typeface="Calibri" panose="020F0502020204030204" pitchFamily="34" charset="0"/>
                <a:cs typeface="Calibri" panose="020F0502020204030204" pitchFamily="34" charset="0"/>
              </a:rPr>
              <a:t> A person with dementia may have a caregiver along with them.  They may hand you or a clerk a card that says “My companion has a memory impairment.  Thank you for your patience.”  Not all people will have or use the card, but it is helpful in certain situations and helps orient all parties to the situation and helps the person with dementia feel safe.</a:t>
            </a:r>
          </a:p>
          <a:p>
            <a:pPr defTabSz="951639">
              <a:defRPr/>
            </a:pPr>
            <a:endParaRPr lang="en-US" baseline="0" dirty="0" smtClean="0">
              <a:latin typeface="Calibri" panose="020F0502020204030204" pitchFamily="34" charset="0"/>
              <a:cs typeface="Calibri" panose="020F0502020204030204" pitchFamily="34" charset="0"/>
            </a:endParaRPr>
          </a:p>
          <a:p>
            <a:pPr defTabSz="951639">
              <a:defRPr/>
            </a:pPr>
            <a:r>
              <a:rPr lang="en-US" baseline="0" dirty="0" smtClean="0">
                <a:latin typeface="Calibri" panose="020F0502020204030204" pitchFamily="34" charset="0"/>
                <a:cs typeface="Calibri" panose="020F0502020204030204" pitchFamily="34" charset="0"/>
              </a:rPr>
              <a:t>Disorientation of time and place – for example becoming lost in their own street</a:t>
            </a:r>
          </a:p>
          <a:p>
            <a:pPr defTabSz="951639">
              <a:defRPr/>
            </a:pPr>
            <a:r>
              <a:rPr lang="en-US" baseline="0" dirty="0" smtClean="0">
                <a:latin typeface="Calibri" panose="020F0502020204030204" pitchFamily="34" charset="0"/>
                <a:cs typeface="Calibri" panose="020F0502020204030204" pitchFamily="34" charset="0"/>
              </a:rPr>
              <a:t>Poor </a:t>
            </a:r>
            <a:r>
              <a:rPr lang="en-US" baseline="0" dirty="0" err="1" smtClean="0">
                <a:latin typeface="Calibri" panose="020F0502020204030204" pitchFamily="34" charset="0"/>
                <a:cs typeface="Calibri" panose="020F0502020204030204" pitchFamily="34" charset="0"/>
              </a:rPr>
              <a:t>judgement</a:t>
            </a:r>
            <a:r>
              <a:rPr lang="en-US" baseline="0" dirty="0" smtClean="0">
                <a:latin typeface="Calibri" panose="020F0502020204030204" pitchFamily="34" charset="0"/>
                <a:cs typeface="Calibri" panose="020F0502020204030204" pitchFamily="34" charset="0"/>
              </a:rPr>
              <a:t> – for example wearing heavy clothing on a hot day or not realizing that an item needs to be paid for</a:t>
            </a:r>
            <a:endParaRPr lang="en-US" dirty="0" smtClean="0">
              <a:latin typeface="Calibri" panose="020F0502020204030204" pitchFamily="34" charset="0"/>
              <a:cs typeface="Calibri" panose="020F0502020204030204" pitchFamily="34" charset="0"/>
            </a:endParaRPr>
          </a:p>
          <a:p>
            <a:endParaRPr lang="en-US" dirty="0" smtClean="0"/>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a:p>
        </p:txBody>
      </p:sp>
    </p:spTree>
    <p:extLst>
      <p:ext uri="{BB962C8B-B14F-4D97-AF65-F5344CB8AC3E}">
        <p14:creationId xmlns:p14="http://schemas.microsoft.com/office/powerpoint/2010/main" val="2923781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310" y="4480004"/>
            <a:ext cx="5618480" cy="4695564"/>
          </a:xfrm>
        </p:spPr>
        <p:txBody>
          <a:bodyPr/>
          <a:lstStyle/>
          <a:p>
            <a:pPr marL="171707" indent="-171707">
              <a:buFont typeface="Arial" panose="020B0604020202020204" pitchFamily="34" charset="0"/>
              <a:buChar char="•"/>
            </a:pPr>
            <a:r>
              <a:rPr lang="da-DK" dirty="0" smtClean="0">
                <a:latin typeface="Calibri" panose="020F0502020204030204" pitchFamily="34" charset="0"/>
                <a:cs typeface="Calibri" panose="020F0502020204030204" pitchFamily="34" charset="0"/>
              </a:rPr>
              <a:t>Physically</a:t>
            </a:r>
            <a:r>
              <a:rPr lang="da-DK" baseline="0" dirty="0" smtClean="0">
                <a:latin typeface="Calibri" panose="020F0502020204030204" pitchFamily="34" charset="0"/>
                <a:cs typeface="Calibri" panose="020F0502020204030204" pitchFamily="34" charset="0"/>
              </a:rPr>
              <a:t> active – for at least 30 minutes per day, 5 times per week, ensure heart rate raised</a:t>
            </a:r>
          </a:p>
          <a:p>
            <a:pPr marL="171707" indent="-171707">
              <a:buFont typeface="Arial" panose="020B0604020202020204" pitchFamily="34" charset="0"/>
              <a:buChar char="•"/>
            </a:pPr>
            <a:r>
              <a:rPr lang="da-DK" baseline="0" dirty="0" smtClean="0">
                <a:latin typeface="Calibri" panose="020F0502020204030204" pitchFamily="34" charset="0"/>
                <a:cs typeface="Calibri" panose="020F0502020204030204" pitchFamily="34" charset="0"/>
              </a:rPr>
              <a:t>Healthy diet – </a:t>
            </a:r>
            <a:r>
              <a:rPr lang="en-CA" dirty="0" smtClean="0">
                <a:latin typeface="Calibri" panose="020F0502020204030204" pitchFamily="34" charset="0"/>
                <a:cs typeface="Calibri" panose="020F0502020204030204" pitchFamily="34" charset="0"/>
              </a:rPr>
              <a:t>healthy </a:t>
            </a:r>
            <a:r>
              <a:rPr lang="en-CA" dirty="0" err="1" smtClean="0">
                <a:latin typeface="Calibri" panose="020F0502020204030204" pitchFamily="34" charset="0"/>
                <a:cs typeface="Calibri" panose="020F0502020204030204" pitchFamily="34" charset="0"/>
              </a:rPr>
              <a:t>mediterranean</a:t>
            </a:r>
            <a:r>
              <a:rPr lang="en-CA" dirty="0" smtClean="0">
                <a:latin typeface="Calibri" panose="020F0502020204030204" pitchFamily="34" charset="0"/>
                <a:cs typeface="Calibri" panose="020F0502020204030204" pitchFamily="34" charset="0"/>
              </a:rPr>
              <a:t> diet has a high proportion of oily fish, fruit, vegetables, unrefined cereals and olive oil, and low levels of red meat and sugar.</a:t>
            </a: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This diet reduces risk of dementia and heart disease, stroke and type 2 diabetes. Try to cut down on trans fat (</a:t>
            </a:r>
            <a:r>
              <a:rPr lang="en-CA" dirty="0" err="1" smtClean="0">
                <a:latin typeface="Calibri" panose="020F0502020204030204" pitchFamily="34" charset="0"/>
                <a:cs typeface="Calibri" panose="020F0502020204030204" pitchFamily="34" charset="0"/>
              </a:rPr>
              <a:t>eg</a:t>
            </a:r>
            <a:r>
              <a:rPr lang="en-CA" dirty="0" smtClean="0">
                <a:latin typeface="Calibri" panose="020F0502020204030204" pitchFamily="34" charset="0"/>
                <a:cs typeface="Calibri" panose="020F0502020204030204" pitchFamily="34" charset="0"/>
              </a:rPr>
              <a:t> cakes, cookies, most cheeses) and limit sugary treats.</a:t>
            </a: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Keep an eye on your salt intake too, because salt raises your blood pressure and risk of stroke. Read food labels to see what’s in them and seek out healthier options.</a:t>
            </a:r>
          </a:p>
          <a:p>
            <a:r>
              <a:rPr lang="en-CA" dirty="0" smtClean="0">
                <a:latin typeface="Calibri" panose="020F0502020204030204" pitchFamily="34" charset="0"/>
                <a:cs typeface="Calibri" panose="020F0502020204030204" pitchFamily="34" charset="0"/>
              </a:rPr>
              <a:t>- Alcohol limit – 1 standard drink – women (5oz), 2 standard drinks for men (10oz)</a:t>
            </a:r>
          </a:p>
          <a:p>
            <a:r>
              <a:rPr lang="en-CA" dirty="0" smtClean="0">
                <a:latin typeface="Calibri" panose="020F0502020204030204" pitchFamily="34" charset="0"/>
                <a:cs typeface="Calibri" panose="020F0502020204030204" pitchFamily="34" charset="0"/>
              </a:rPr>
              <a:t>- Max</a:t>
            </a:r>
            <a:r>
              <a:rPr lang="en-CA" baseline="0" dirty="0" smtClean="0">
                <a:latin typeface="Calibri" panose="020F0502020204030204" pitchFamily="34" charset="0"/>
                <a:cs typeface="Calibri" panose="020F0502020204030204" pitchFamily="34" charset="0"/>
              </a:rPr>
              <a:t> per week – 3- 5 for women</a:t>
            </a:r>
          </a:p>
          <a:p>
            <a:r>
              <a:rPr lang="en-CA" baseline="0" dirty="0" smtClean="0">
                <a:latin typeface="Calibri" panose="020F0502020204030204" pitchFamily="34" charset="0"/>
                <a:cs typeface="Calibri" panose="020F0502020204030204" pitchFamily="34" charset="0"/>
              </a:rPr>
              <a:t> - Max per week – 5 – 7 for men</a:t>
            </a:r>
            <a:endParaRPr lang="en-CA" dirty="0" smtClean="0">
              <a:latin typeface="Calibri" panose="020F0502020204030204" pitchFamily="34" charset="0"/>
              <a:cs typeface="Calibri" panose="020F0502020204030204" pitchFamily="34" charset="0"/>
            </a:endParaRPr>
          </a:p>
          <a:p>
            <a:pPr marL="171707" indent="-171707">
              <a:buFont typeface="Arial" panose="020B0604020202020204" pitchFamily="34" charset="0"/>
              <a:buChar char="•"/>
            </a:pPr>
            <a:r>
              <a:rPr lang="en-US" dirty="0" smtClean="0">
                <a:latin typeface="Calibri" panose="020F0502020204030204" pitchFamily="34" charset="0"/>
                <a:cs typeface="Calibri" panose="020F0502020204030204" pitchFamily="34" charset="0"/>
              </a:rPr>
              <a:t>Get </a:t>
            </a:r>
            <a:r>
              <a:rPr lang="en-US" dirty="0">
                <a:latin typeface="Calibri" panose="020F0502020204030204" pitchFamily="34" charset="0"/>
                <a:cs typeface="Calibri" panose="020F0502020204030204" pitchFamily="34" charset="0"/>
              </a:rPr>
              <a:t>regular health checks </a:t>
            </a:r>
            <a:r>
              <a:rPr lang="en-US" dirty="0" smtClean="0">
                <a:latin typeface="Calibri" panose="020F0502020204030204" pitchFamily="34" charset="0"/>
                <a:cs typeface="Calibri" panose="020F0502020204030204" pitchFamily="34" charset="0"/>
              </a:rPr>
              <a:t>done</a:t>
            </a:r>
          </a:p>
          <a:p>
            <a:pPr marL="171707" indent="-171707">
              <a:buFont typeface="Arial" panose="020B0604020202020204" pitchFamily="34" charset="0"/>
              <a:buChar char="•"/>
            </a:pPr>
            <a:r>
              <a:rPr lang="en-US" dirty="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Brain daily </a:t>
            </a:r>
            <a:r>
              <a:rPr lang="en-US" dirty="0">
                <a:latin typeface="Calibri" panose="020F0502020204030204" pitchFamily="34" charset="0"/>
                <a:cs typeface="Calibri" panose="020F0502020204030204" pitchFamily="34" charset="0"/>
              </a:rPr>
              <a:t>workout -  </a:t>
            </a:r>
            <a:r>
              <a:rPr lang="en-CA" dirty="0">
                <a:latin typeface="Calibri" panose="020F0502020204030204" pitchFamily="34" charset="0"/>
                <a:cs typeface="Calibri" panose="020F0502020204030204" pitchFamily="34" charset="0"/>
              </a:rPr>
              <a:t>reading, doing puzzles, word searches or crosswords, playing cards or learning something new - maybe another language. If you can keep your mind active you are likely to reduce your risk of dementia. </a:t>
            </a:r>
            <a:endParaRPr lang="en-CA" dirty="0" smtClean="0">
              <a:latin typeface="Calibri" panose="020F0502020204030204" pitchFamily="34" charset="0"/>
              <a:cs typeface="Calibri" panose="020F0502020204030204" pitchFamily="34" charset="0"/>
            </a:endParaRP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Reduce </a:t>
            </a:r>
            <a:r>
              <a:rPr lang="en-CA" dirty="0">
                <a:latin typeface="Calibri" panose="020F0502020204030204" pitchFamily="34" charset="0"/>
                <a:cs typeface="Calibri" panose="020F0502020204030204" pitchFamily="34" charset="0"/>
              </a:rPr>
              <a:t>stress - - through yoga, tai-chi, meditation, music, art etc</a:t>
            </a:r>
            <a:r>
              <a:rPr lang="en-CA" dirty="0" smtClean="0">
                <a:latin typeface="Calibri" panose="020F0502020204030204" pitchFamily="34" charset="0"/>
                <a:cs typeface="Calibri" panose="020F0502020204030204" pitchFamily="34" charset="0"/>
              </a:rPr>
              <a:t>.</a:t>
            </a: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Good </a:t>
            </a:r>
            <a:r>
              <a:rPr lang="en-CA" dirty="0">
                <a:latin typeface="Calibri" panose="020F0502020204030204" pitchFamily="34" charset="0"/>
                <a:cs typeface="Calibri" panose="020F0502020204030204" pitchFamily="34" charset="0"/>
              </a:rPr>
              <a:t>social network may also reduce your dementia risk. Visit people or have them visit you, join a club or </a:t>
            </a:r>
            <a:r>
              <a:rPr lang="en-CA" dirty="0" smtClean="0">
                <a:latin typeface="Calibri" panose="020F0502020204030204" pitchFamily="34" charset="0"/>
                <a:cs typeface="Calibri" panose="020F0502020204030204" pitchFamily="34" charset="0"/>
              </a:rPr>
              <a:t>volunteers</a:t>
            </a: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Maintain </a:t>
            </a:r>
            <a:r>
              <a:rPr lang="en-CA" dirty="0">
                <a:latin typeface="Calibri" panose="020F0502020204030204" pitchFamily="34" charset="0"/>
                <a:cs typeface="Calibri" panose="020F0502020204030204" pitchFamily="34" charset="0"/>
              </a:rPr>
              <a:t>healthy body weight </a:t>
            </a:r>
            <a:r>
              <a:rPr lang="en-CA" dirty="0" err="1" smtClean="0">
                <a:latin typeface="Calibri" panose="020F0502020204030204" pitchFamily="34" charset="0"/>
                <a:cs typeface="Calibri" panose="020F0502020204030204" pitchFamily="34" charset="0"/>
              </a:rPr>
              <a:t>etc</a:t>
            </a:r>
            <a:endParaRPr lang="en-CA" dirty="0" smtClean="0">
              <a:latin typeface="Calibri" panose="020F0502020204030204" pitchFamily="34" charset="0"/>
              <a:cs typeface="Calibri" panose="020F0502020204030204" pitchFamily="34" charset="0"/>
            </a:endParaRPr>
          </a:p>
          <a:p>
            <a:pPr marL="171707" indent="-171707">
              <a:buFont typeface="Arial" panose="020B0604020202020204" pitchFamily="34" charset="0"/>
              <a:buChar char="•"/>
            </a:pPr>
            <a:r>
              <a:rPr lang="en-CA" dirty="0" smtClean="0">
                <a:latin typeface="Calibri" panose="020F0502020204030204" pitchFamily="34" charset="0"/>
                <a:cs typeface="Calibri" panose="020F0502020204030204" pitchFamily="34" charset="0"/>
              </a:rPr>
              <a:t>Prevent </a:t>
            </a:r>
            <a:r>
              <a:rPr lang="en-CA" dirty="0">
                <a:latin typeface="Calibri" panose="020F0502020204030204" pitchFamily="34" charset="0"/>
                <a:cs typeface="Calibri" panose="020F0502020204030204" pitchFamily="34" charset="0"/>
              </a:rPr>
              <a:t>falls -  avoid icy paths, home safety measures – no loose rugs, hand rails </a:t>
            </a:r>
            <a:r>
              <a:rPr lang="en-CA" dirty="0" err="1">
                <a:latin typeface="Calibri" panose="020F0502020204030204" pitchFamily="34" charset="0"/>
                <a:cs typeface="Calibri" panose="020F0502020204030204" pitchFamily="34" charset="0"/>
              </a:rPr>
              <a:t>etc</a:t>
            </a:r>
            <a:r>
              <a:rPr lang="en-CA" dirty="0">
                <a:latin typeface="Calibri" panose="020F0502020204030204" pitchFamily="34" charset="0"/>
                <a:cs typeface="Calibri" panose="020F0502020204030204" pitchFamily="34" charset="0"/>
              </a:rPr>
              <a:t>, improve stability – balancing exercises, protect your head</a:t>
            </a:r>
            <a:endParaRPr lang="da-DK" dirty="0">
              <a:latin typeface="Calibri" panose="020F0502020204030204" pitchFamily="34" charset="0"/>
              <a:cs typeface="Calibri" panose="020F0502020204030204" pitchFamily="34" charset="0"/>
            </a:endParaRPr>
          </a:p>
          <a:p>
            <a:endParaRPr lang="en-CA" dirty="0" smtClean="0">
              <a:latin typeface="Calibri" panose="020F0502020204030204" pitchFamily="34" charset="0"/>
              <a:cs typeface="Calibri" panose="020F0502020204030204" pitchFamily="34" charset="0"/>
            </a:endParaRPr>
          </a:p>
          <a:p>
            <a:r>
              <a:rPr lang="da-DK" dirty="0">
                <a:latin typeface="Calibri" panose="020F0502020204030204" pitchFamily="34" charset="0"/>
                <a:cs typeface="Calibri" panose="020F0502020204030204" pitchFamily="34" charset="0"/>
              </a:rPr>
              <a:t>Source: Alzheimer’s Society UK , Alzheimer Society of Calgary:  https://www.youtube.com/watch?v=d-t3kf3HF-0&amp;feature=youtu.be</a:t>
            </a:r>
          </a:p>
          <a:p>
            <a:endParaRPr lang="en-CA"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5A11EAB-687D-4AE4-B775-678A923E9436}" type="slidenum">
              <a:rPr lang="en-US" smtClean="0"/>
              <a:t>10</a:t>
            </a:fld>
            <a:endParaRPr lang="en-US" dirty="0"/>
          </a:p>
        </p:txBody>
      </p:sp>
    </p:spTree>
    <p:extLst>
      <p:ext uri="{BB962C8B-B14F-4D97-AF65-F5344CB8AC3E}">
        <p14:creationId xmlns:p14="http://schemas.microsoft.com/office/powerpoint/2010/main" val="665925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310" y="4480004"/>
            <a:ext cx="5618480" cy="4829096"/>
          </a:xfrm>
        </p:spPr>
        <p:txBody>
          <a:bodyPr/>
          <a:lstStyle/>
          <a:p>
            <a:r>
              <a:rPr lang="en-US" sz="1100" dirty="0">
                <a:latin typeface="Calibri" panose="020F0502020204030204" pitchFamily="34" charset="0"/>
                <a:cs typeface="Calibri" panose="020F0502020204030204" pitchFamily="34" charset="0"/>
              </a:rPr>
              <a:t>Let me share an analogy on how it feels to have the disease.</a:t>
            </a:r>
          </a:p>
          <a:p>
            <a:r>
              <a:rPr lang="en-US" sz="1100" dirty="0">
                <a:latin typeface="Calibri" panose="020F0502020204030204" pitchFamily="34" charset="0"/>
                <a:cs typeface="Calibri" panose="020F0502020204030204" pitchFamily="34" charset="0"/>
              </a:rPr>
              <a:t>Imagine a 70 year old woman who has dementia.  Imagine there is a full bookcase beside her, as tall as her, and each book represents one of her skills or memories.  On the top shelf are the most recent memories.  Memories of her 60s are by her shoulders, those of her 20s by her knees and her childhood at her feet.  </a:t>
            </a:r>
          </a:p>
          <a:p>
            <a:r>
              <a:rPr lang="en-US" sz="1100" dirty="0">
                <a:latin typeface="Calibri" panose="020F0502020204030204" pitchFamily="34" charset="0"/>
                <a:cs typeface="Calibri" panose="020F0502020204030204" pitchFamily="34" charset="0"/>
              </a:rPr>
              <a:t>Dementia rocks her bookcase and her books start to fall off, starting with the top shelf first.  When her top shelves are empty she might find herself living in the past, lower down her bookcase.  If she finds herself living in the 1950’s, she may not know the name of the </a:t>
            </a:r>
            <a:r>
              <a:rPr lang="en-US" sz="1100" dirty="0" smtClean="0">
                <a:latin typeface="Calibri" panose="020F0502020204030204" pitchFamily="34" charset="0"/>
                <a:cs typeface="Calibri" panose="020F0502020204030204" pitchFamily="34" charset="0"/>
              </a:rPr>
              <a:t>Prime Minister or </a:t>
            </a:r>
            <a:r>
              <a:rPr lang="en-US" sz="1100" dirty="0">
                <a:latin typeface="Calibri" panose="020F0502020204030204" pitchFamily="34" charset="0"/>
                <a:cs typeface="Calibri" panose="020F0502020204030204" pitchFamily="34" charset="0"/>
              </a:rPr>
              <a:t>the day of the week.  She might be confused about why her home looks different, or why she has an electric kettle rather than a whistle kettle or why the TV has no knobs.  Once you understand that this is her reality, you can better support her.</a:t>
            </a:r>
          </a:p>
          <a:p>
            <a:r>
              <a:rPr lang="en-US" sz="1100" dirty="0">
                <a:latin typeface="Calibri" panose="020F0502020204030204" pitchFamily="34" charset="0"/>
                <a:cs typeface="Calibri" panose="020F0502020204030204" pitchFamily="34" charset="0"/>
              </a:rPr>
              <a:t>The bookcase analogy helps to explain that there are different types of memory.  Factual memories are books that will fall quickly.  Emotional memories, on the other hand, remain in the memory longer.</a:t>
            </a:r>
          </a:p>
          <a:p>
            <a:r>
              <a:rPr lang="en-US" sz="1100" dirty="0">
                <a:latin typeface="Calibri" panose="020F0502020204030204" pitchFamily="34" charset="0"/>
                <a:cs typeface="Calibri" panose="020F0502020204030204" pitchFamily="34" charset="0"/>
              </a:rPr>
              <a:t>With the example of our 70 year old woman, her daughter may visit to find that her mother can no longer remember her name.  She will, however, remember her feelings from that visit, feelings of love, comfort and support.  Equally, if the mother and daughter were to argue, the mother might not remember the details of the argument, but she will remember the feelings of anger and hurt from the exchange.  </a:t>
            </a:r>
          </a:p>
          <a:p>
            <a:r>
              <a:rPr lang="en-US" sz="1100" b="1" dirty="0">
                <a:latin typeface="Calibri" panose="020F0502020204030204" pitchFamily="34" charset="0"/>
                <a:cs typeface="Calibri" panose="020F0502020204030204" pitchFamily="34" charset="0"/>
              </a:rPr>
              <a:t>This analogy shows how dementia can feel.  Memory loss and confusion that can accompany dementia make it difficult for individuals to carry out daily activities such as shopping, banking and moving throughout the community.</a:t>
            </a:r>
            <a:r>
              <a:rPr lang="en-US" sz="1100" dirty="0">
                <a:latin typeface="Calibri" panose="020F0502020204030204" pitchFamily="34" charset="0"/>
                <a:cs typeface="Calibri" panose="020F0502020204030204" pitchFamily="34" charset="0"/>
              </a:rPr>
              <a:t>  Misunderstanding prices and sales, forgetting to pay prior to leaving the store, difficulty with debit or credit cards and being unable to find the desired item or even come up with the name of the item are common problems that can result from dementia. </a:t>
            </a:r>
          </a:p>
          <a:p>
            <a:r>
              <a:rPr lang="en-US" sz="1100" b="1" dirty="0">
                <a:latin typeface="Calibri" panose="020F0502020204030204" pitchFamily="34" charset="0"/>
                <a:cs typeface="Calibri" panose="020F0502020204030204" pitchFamily="34" charset="0"/>
              </a:rPr>
              <a:t>A community that is aware and understands the disease helps them feel safe and less frustrated.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11</a:t>
            </a:fld>
            <a:endParaRPr lang="en-US"/>
          </a:p>
        </p:txBody>
      </p:sp>
    </p:spTree>
    <p:extLst>
      <p:ext uri="{BB962C8B-B14F-4D97-AF65-F5344CB8AC3E}">
        <p14:creationId xmlns:p14="http://schemas.microsoft.com/office/powerpoint/2010/main" val="452231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panose="020F0502020204030204" pitchFamily="34" charset="0"/>
                <a:cs typeface="Calibri" panose="020F0502020204030204" pitchFamily="34" charset="0"/>
              </a:rPr>
              <a:t>This</a:t>
            </a:r>
            <a:r>
              <a:rPr lang="en-US" baseline="0" dirty="0" smtClean="0">
                <a:latin typeface="Calibri" panose="020F0502020204030204" pitchFamily="34" charset="0"/>
                <a:cs typeface="Calibri" panose="020F0502020204030204" pitchFamily="34" charset="0"/>
              </a:rPr>
              <a:t> 3 minute video was made in United Kingdom. </a:t>
            </a:r>
          </a:p>
          <a:p>
            <a:r>
              <a:rPr lang="en-US" baseline="0" dirty="0" smtClean="0">
                <a:latin typeface="Calibri" panose="020F0502020204030204" pitchFamily="34" charset="0"/>
                <a:cs typeface="Calibri" panose="020F0502020204030204" pitchFamily="34" charset="0"/>
              </a:rPr>
              <a:t>Notice where she puts the tea and coffee - in the wrong places, after breakfast.</a:t>
            </a:r>
          </a:p>
          <a:p>
            <a:r>
              <a:rPr lang="en-US" baseline="0" dirty="0" smtClean="0">
                <a:latin typeface="Calibri" panose="020F0502020204030204" pitchFamily="34" charset="0"/>
                <a:cs typeface="Calibri" panose="020F0502020204030204" pitchFamily="34" charset="0"/>
              </a:rPr>
              <a:t>She goes out on public transportation, has difficulty at the bank, and tries to shop at the grocery store.  </a:t>
            </a:r>
          </a:p>
          <a:p>
            <a:r>
              <a:rPr lang="en-US" baseline="0" dirty="0" smtClean="0">
                <a:latin typeface="Calibri" panose="020F0502020204030204" pitchFamily="34" charset="0"/>
                <a:cs typeface="Calibri" panose="020F0502020204030204" pitchFamily="34" charset="0"/>
              </a:rPr>
              <a:t>The noise really affects her.</a:t>
            </a:r>
          </a:p>
          <a:p>
            <a:endParaRPr lang="en-US" dirty="0" smtClean="0"/>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12</a:t>
            </a:fld>
            <a:endParaRPr lang="en-US"/>
          </a:p>
        </p:txBody>
      </p:sp>
    </p:spTree>
    <p:extLst>
      <p:ext uri="{BB962C8B-B14F-4D97-AF65-F5344CB8AC3E}">
        <p14:creationId xmlns:p14="http://schemas.microsoft.com/office/powerpoint/2010/main" val="1835557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310" y="4480004"/>
            <a:ext cx="5996353" cy="4829096"/>
          </a:xfrm>
        </p:spPr>
        <p:txBody>
          <a:bodyPr/>
          <a:lstStyle/>
          <a:p>
            <a:pPr lvl="0"/>
            <a:r>
              <a:rPr lang="en-US" sz="1100" dirty="0">
                <a:latin typeface="Calibri" panose="020F0502020204030204" pitchFamily="34" charset="0"/>
                <a:ea typeface="Tahoma" panose="020B0604030504040204" pitchFamily="34" charset="0"/>
                <a:cs typeface="Calibri" panose="020F0502020204030204" pitchFamily="34" charset="0"/>
              </a:rPr>
              <a:t>Don’t make assumptions about a person’s ability to communicate because they are living with dementia. The disease affects each person differently</a:t>
            </a:r>
            <a:endParaRPr lang="en-US" sz="1100" b="1" dirty="0">
              <a:latin typeface="Calibri" panose="020F0502020204030204" pitchFamily="34" charset="0"/>
              <a:ea typeface="Tahoma" panose="020B0604030504040204" pitchFamily="34" charset="0"/>
              <a:cs typeface="Calibri" panose="020F0502020204030204" pitchFamily="34" charset="0"/>
            </a:endParaRPr>
          </a:p>
          <a:p>
            <a:pPr marL="475820" indent="-475820">
              <a:buFont typeface="+mj-lt"/>
              <a:buAutoNum type="arabicPeriod"/>
            </a:pPr>
            <a:r>
              <a:rPr lang="en-US" sz="1100" b="1" dirty="0">
                <a:latin typeface="Calibri" panose="020F0502020204030204" pitchFamily="34" charset="0"/>
                <a:ea typeface="Tahoma" panose="020B0604030504040204" pitchFamily="34" charset="0"/>
                <a:cs typeface="Calibri" panose="020F0502020204030204" pitchFamily="34" charset="0"/>
              </a:rPr>
              <a:t>Minimize distractions</a:t>
            </a:r>
          </a:p>
          <a:p>
            <a:pPr marL="475820" indent="-475820">
              <a:buFont typeface="+mj-lt"/>
              <a:buAutoNum type="arabicPeriod"/>
            </a:pPr>
            <a:r>
              <a:rPr lang="en-US" sz="1100" b="1" dirty="0">
                <a:latin typeface="Calibri" panose="020F0502020204030204" pitchFamily="34" charset="0"/>
                <a:ea typeface="Tahoma" panose="020B0604030504040204" pitchFamily="34" charset="0"/>
                <a:cs typeface="Calibri" panose="020F0502020204030204" pitchFamily="34" charset="0"/>
              </a:rPr>
              <a:t>Get the person’s attention before touching</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Approach from the front and make eye contact</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Initiate by extending hand as if for a handshake</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Shake hand, slide palm to palm, moving beside person</a:t>
            </a:r>
          </a:p>
          <a:p>
            <a:pPr marL="475820" indent="-475820">
              <a:buFont typeface="+mj-lt"/>
              <a:buAutoNum type="arabicPeriod"/>
            </a:pPr>
            <a:r>
              <a:rPr lang="en-US" sz="1100" b="1" dirty="0">
                <a:latin typeface="Calibri" panose="020F0502020204030204" pitchFamily="34" charset="0"/>
                <a:ea typeface="Tahoma" panose="020B0604030504040204" pitchFamily="34" charset="0"/>
                <a:cs typeface="Calibri" panose="020F0502020204030204" pitchFamily="34" charset="0"/>
              </a:rPr>
              <a:t>Speak naturally and respectfully</a:t>
            </a:r>
          </a:p>
          <a:p>
            <a:pPr marL="951639" lvl="1" indent="-475820">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Smile</a:t>
            </a:r>
          </a:p>
          <a:p>
            <a:pPr marL="951639" lvl="1" indent="-475820">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Always treat with dignity and respect</a:t>
            </a:r>
          </a:p>
          <a:p>
            <a:pPr marL="475820" indent="-475820">
              <a:buAutoNum type="arabicPeriod" startAt="4"/>
            </a:pPr>
            <a:r>
              <a:rPr lang="en-US" sz="1100" b="1" dirty="0">
                <a:latin typeface="Calibri" panose="020F0502020204030204" pitchFamily="34" charset="0"/>
                <a:ea typeface="Tahoma" panose="020B0604030504040204" pitchFamily="34" charset="0"/>
                <a:cs typeface="Calibri" panose="020F0502020204030204" pitchFamily="34" charset="0"/>
              </a:rPr>
              <a:t>Be attentive and understanding</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Never tell a suspected person with dementia that they are wrong or that they have misunderstood – </a:t>
            </a:r>
            <a:r>
              <a:rPr lang="en-US" sz="1100" i="1" dirty="0">
                <a:latin typeface="Calibri" panose="020F0502020204030204" pitchFamily="34" charset="0"/>
                <a:ea typeface="Tahoma" panose="020B0604030504040204" pitchFamily="34" charset="0"/>
                <a:cs typeface="Calibri" panose="020F0502020204030204" pitchFamily="34" charset="0"/>
              </a:rPr>
              <a:t>“I’m sorry, I didn’t mean to upset you , how can I be of support/help?”</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Validate emotions – </a:t>
            </a:r>
            <a:r>
              <a:rPr lang="en-US" sz="1100" i="1" dirty="0">
                <a:latin typeface="Calibri" panose="020F0502020204030204" pitchFamily="34" charset="0"/>
                <a:ea typeface="Tahoma" panose="020B0604030504040204" pitchFamily="34" charset="0"/>
                <a:cs typeface="Calibri" panose="020F0502020204030204" pitchFamily="34" charset="0"/>
              </a:rPr>
              <a:t>“I can see that you are upset.  That would bother me too.”</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Never argue or correct </a:t>
            </a:r>
          </a:p>
          <a:p>
            <a:pPr marL="475820" indent="-475820">
              <a:buAutoNum type="arabicPeriod" startAt="5"/>
            </a:pPr>
            <a:r>
              <a:rPr lang="en-US" sz="1100" b="1" dirty="0">
                <a:latin typeface="Calibri" panose="020F0502020204030204" pitchFamily="34" charset="0"/>
                <a:ea typeface="Tahoma" panose="020B0604030504040204" pitchFamily="34" charset="0"/>
                <a:cs typeface="Calibri" panose="020F0502020204030204" pitchFamily="34" charset="0"/>
              </a:rPr>
              <a:t>Keep it simple</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Ask one question at a time, make sure they understood what you are asking and allow time to respond</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Use words and phrases that are as concrete as possible</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Avoid lengthy explanations or trying to reason</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Rephrase rather than repeat</a:t>
            </a:r>
          </a:p>
          <a:p>
            <a:pPr marL="475820" indent="-475820">
              <a:buAutoNum type="arabicPeriod" startAt="5"/>
            </a:pPr>
            <a:r>
              <a:rPr lang="en-US" sz="1100" b="1" dirty="0">
                <a:latin typeface="Calibri" panose="020F0502020204030204" pitchFamily="34" charset="0"/>
                <a:ea typeface="Tahoma" panose="020B0604030504040204" pitchFamily="34" charset="0"/>
                <a:cs typeface="Calibri" panose="020F0502020204030204" pitchFamily="34" charset="0"/>
              </a:rPr>
              <a:t>Be Patient</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Sensing your frustration and impatience, the person may become further agitated, may try to leave, or become more aggressive</a:t>
            </a:r>
          </a:p>
          <a:p>
            <a:pPr marL="832684" lvl="1" indent="-356864">
              <a:buFont typeface="Wingdings" panose="05000000000000000000" pitchFamily="2" charset="2"/>
              <a:buChar char="ü"/>
            </a:pPr>
            <a:r>
              <a:rPr lang="en-US" sz="1100" dirty="0">
                <a:latin typeface="Calibri" panose="020F0502020204030204" pitchFamily="34" charset="0"/>
                <a:ea typeface="Tahoma" panose="020B0604030504040204" pitchFamily="34" charset="0"/>
                <a:cs typeface="Calibri" panose="020F0502020204030204" pitchFamily="34" charset="0"/>
              </a:rPr>
              <a:t>Be reassuring</a:t>
            </a:r>
          </a:p>
          <a:p>
            <a:r>
              <a:rPr lang="en-US" sz="1100" b="1" dirty="0">
                <a:latin typeface="Calibri" panose="020F0502020204030204" pitchFamily="34" charset="0"/>
                <a:cs typeface="Calibri" panose="020F0502020204030204" pitchFamily="34" charset="0"/>
              </a:rPr>
              <a:t>Someone with dementia may not remember the words that were spoken to them, but they remember how they felt and the experience they had at your business.  They remember if they want to return or not. </a:t>
            </a:r>
          </a:p>
          <a:p>
            <a:endParaRPr lang="en-US" dirty="0" smtClean="0"/>
          </a:p>
          <a:p>
            <a:pPr marL="832684" lvl="1" indent="-356864">
              <a:buFont typeface="Wingdings" panose="05000000000000000000" pitchFamily="2" charset="2"/>
              <a:buChar char="ü"/>
            </a:pPr>
            <a:endParaRPr lang="en-US" dirty="0" smtClean="0">
              <a:latin typeface="Tahoma" panose="020B0604030504040204" pitchFamily="34" charset="0"/>
              <a:ea typeface="Tahoma" panose="020B0604030504040204" pitchFamily="34" charset="0"/>
              <a:cs typeface="Tahoma" panose="020B0604030504040204" pitchFamily="34" charset="0"/>
            </a:endParaRPr>
          </a:p>
          <a:p>
            <a:endParaRPr lang="en-US" sz="1000" dirty="0">
              <a:latin typeface="Tahoma" panose="020B0604030504040204" pitchFamily="34" charset="0"/>
              <a:ea typeface="Tahoma" panose="020B0604030504040204" pitchFamily="34" charset="0"/>
              <a:cs typeface="Tahoma" panose="020B0604030504040204" pitchFamily="34" charset="0"/>
            </a:endParaRPr>
          </a:p>
          <a:p>
            <a:endParaRPr lang="en-US" dirty="0" smtClean="0"/>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13</a:t>
            </a:fld>
            <a:endParaRPr lang="en-US"/>
          </a:p>
        </p:txBody>
      </p:sp>
    </p:spTree>
    <p:extLst>
      <p:ext uri="{BB962C8B-B14F-4D97-AF65-F5344CB8AC3E}">
        <p14:creationId xmlns:p14="http://schemas.microsoft.com/office/powerpoint/2010/main" val="1895810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310" y="4480003"/>
            <a:ext cx="5618480" cy="4533418"/>
          </a:xfrm>
        </p:spPr>
        <p:txBody>
          <a:bodyPr/>
          <a:lstStyle/>
          <a:p>
            <a:r>
              <a:rPr lang="en-US" dirty="0">
                <a:latin typeface="Calibri" panose="020F0502020204030204" pitchFamily="34" charset="0"/>
                <a:cs typeface="Calibri" panose="020F0502020204030204" pitchFamily="34" charset="0"/>
              </a:rPr>
              <a:t>Use personal examples based upon the business.</a:t>
            </a:r>
          </a:p>
          <a:p>
            <a:r>
              <a:rPr lang="en-US" dirty="0">
                <a:latin typeface="Calibri" panose="020F0502020204030204" pitchFamily="34" charset="0"/>
                <a:cs typeface="Calibri" panose="020F0502020204030204" pitchFamily="34" charset="0"/>
              </a:rPr>
              <a:t>Feelings are very important – show you care</a:t>
            </a:r>
          </a:p>
          <a:p>
            <a:r>
              <a:rPr lang="en-US" dirty="0">
                <a:latin typeface="Calibri" panose="020F0502020204030204" pitchFamily="34" charset="0"/>
                <a:cs typeface="Calibri" panose="020F0502020204030204" pitchFamily="34" charset="0"/>
              </a:rPr>
              <a:t>Politely state:  I can tell you are upset, can I help?  Or I’m so sorry you are upset, let me find you a chair.</a:t>
            </a:r>
          </a:p>
          <a:p>
            <a:r>
              <a:rPr lang="en-US" b="1" dirty="0" smtClean="0">
                <a:latin typeface="Calibri" panose="020F0502020204030204" pitchFamily="34" charset="0"/>
                <a:cs typeface="Calibri" panose="020F0502020204030204" pitchFamily="34" charset="0"/>
              </a:rPr>
              <a:t>Maintain </a:t>
            </a:r>
            <a:r>
              <a:rPr lang="en-US" b="1" dirty="0">
                <a:latin typeface="Calibri" panose="020F0502020204030204" pitchFamily="34" charset="0"/>
                <a:cs typeface="Calibri" panose="020F0502020204030204" pitchFamily="34" charset="0"/>
              </a:rPr>
              <a:t>positive attitude</a:t>
            </a:r>
          </a:p>
          <a:p>
            <a:pPr lvl="1">
              <a:buClr>
                <a:srgbClr val="CF2E6A"/>
              </a:buClr>
            </a:pPr>
            <a:r>
              <a:rPr lang="en-US" dirty="0">
                <a:latin typeface="Calibri" panose="020F0502020204030204" pitchFamily="34" charset="0"/>
                <a:cs typeface="Calibri" panose="020F0502020204030204" pitchFamily="34" charset="0"/>
              </a:rPr>
              <a:t>Positive tone of voice</a:t>
            </a:r>
          </a:p>
          <a:p>
            <a:pPr lvl="1">
              <a:buClr>
                <a:srgbClr val="CF2E6A"/>
              </a:buClr>
            </a:pPr>
            <a:r>
              <a:rPr lang="en-US" dirty="0">
                <a:latin typeface="Calibri" panose="020F0502020204030204" pitchFamily="34" charset="0"/>
                <a:cs typeface="Calibri" panose="020F0502020204030204" pitchFamily="34" charset="0"/>
              </a:rPr>
              <a:t>Be patient</a:t>
            </a:r>
          </a:p>
          <a:p>
            <a:pPr lvl="1">
              <a:buClr>
                <a:srgbClr val="CF2E6A"/>
              </a:buClr>
            </a:pPr>
            <a:endParaRPr lang="en-US" dirty="0">
              <a:latin typeface="Calibri" panose="020F0502020204030204" pitchFamily="34" charset="0"/>
              <a:cs typeface="Calibri" panose="020F0502020204030204" pitchFamily="34" charset="0"/>
            </a:endParaRPr>
          </a:p>
          <a:p>
            <a:pPr lvl="0">
              <a:buClr>
                <a:srgbClr val="4EBFCD"/>
              </a:buClr>
            </a:pPr>
            <a:r>
              <a:rPr lang="en-US" b="1" dirty="0">
                <a:latin typeface="Calibri" panose="020F0502020204030204" pitchFamily="34" charset="0"/>
                <a:cs typeface="Calibri" panose="020F0502020204030204" pitchFamily="34" charset="0"/>
              </a:rPr>
              <a:t>Be aware of non-verbal communication</a:t>
            </a:r>
          </a:p>
          <a:p>
            <a:pPr lvl="1">
              <a:buClr>
                <a:srgbClr val="CF2E6A"/>
              </a:buClr>
              <a:defRPr/>
            </a:pPr>
            <a:r>
              <a:rPr lang="en-US" dirty="0">
                <a:latin typeface="Calibri" panose="020F0502020204030204" pitchFamily="34" charset="0"/>
                <a:cs typeface="Calibri" panose="020F0502020204030204" pitchFamily="34" charset="0"/>
              </a:rPr>
              <a:t>Gestures - Give visual cues. To help demonstrate the task, point or touch the item you want the individual to use. Or, begin the task for the person. </a:t>
            </a:r>
            <a:endParaRPr lang="en-US" dirty="0" smtClean="0">
              <a:latin typeface="Calibri" panose="020F0502020204030204" pitchFamily="34" charset="0"/>
              <a:cs typeface="Calibri" panose="020F0502020204030204" pitchFamily="34" charset="0"/>
            </a:endParaRPr>
          </a:p>
          <a:p>
            <a:pPr lvl="1">
              <a:buClr>
                <a:srgbClr val="CF2E6A"/>
              </a:buClr>
              <a:defRPr/>
            </a:pPr>
            <a:endParaRPr lang="en-US" dirty="0">
              <a:latin typeface="Calibri" panose="020F0502020204030204" pitchFamily="34" charset="0"/>
              <a:cs typeface="Calibri" panose="020F0502020204030204" pitchFamily="34" charset="0"/>
            </a:endParaRPr>
          </a:p>
          <a:p>
            <a:pPr lvl="1">
              <a:buClr>
                <a:srgbClr val="CF2E6A"/>
              </a:buClr>
              <a:defRPr/>
            </a:pPr>
            <a:r>
              <a:rPr lang="en-US" dirty="0">
                <a:latin typeface="Calibri" panose="020F0502020204030204" pitchFamily="34" charset="0"/>
                <a:cs typeface="Calibri" panose="020F0502020204030204" pitchFamily="34" charset="0"/>
              </a:rPr>
              <a:t>Facial expressions - Sometimes the emotions being expressed are more important than what is being said. Look for the feelings behind words or sounds.</a:t>
            </a:r>
          </a:p>
          <a:p>
            <a:pPr lvl="1">
              <a:buClr>
                <a:srgbClr val="CF2E6A"/>
              </a:buClr>
            </a:pPr>
            <a:endParaRPr lang="en-US" dirty="0" smtClean="0">
              <a:latin typeface="Calibri" panose="020F0502020204030204" pitchFamily="34" charset="0"/>
              <a:cs typeface="Calibri" panose="020F0502020204030204" pitchFamily="34" charset="0"/>
            </a:endParaRPr>
          </a:p>
          <a:p>
            <a:pPr lvl="1">
              <a:buClr>
                <a:srgbClr val="CF2E6A"/>
              </a:buClr>
            </a:pPr>
            <a:r>
              <a:rPr lang="en-US" dirty="0" smtClean="0">
                <a:latin typeface="Calibri" panose="020F0502020204030204" pitchFamily="34" charset="0"/>
                <a:cs typeface="Calibri" panose="020F0502020204030204" pitchFamily="34" charset="0"/>
              </a:rPr>
              <a:t>Posture </a:t>
            </a:r>
            <a:r>
              <a:rPr lang="en-US" dirty="0">
                <a:latin typeface="Calibri" panose="020F0502020204030204" pitchFamily="34" charset="0"/>
                <a:cs typeface="Calibri" panose="020F0502020204030204" pitchFamily="34" charset="0"/>
              </a:rPr>
              <a:t>– using open postures (arms open, not crossed), can come off more welcoming and kind when </a:t>
            </a:r>
            <a:r>
              <a:rPr lang="en-US" dirty="0" smtClean="0">
                <a:latin typeface="Calibri" panose="020F0502020204030204" pitchFamily="34" charset="0"/>
                <a:cs typeface="Calibri" panose="020F0502020204030204" pitchFamily="34" charset="0"/>
              </a:rPr>
              <a:t>communicating</a:t>
            </a:r>
          </a:p>
          <a:p>
            <a:pPr lvl="1">
              <a:buClr>
                <a:srgbClr val="CF2E6A"/>
              </a:buClr>
            </a:pPr>
            <a:r>
              <a:rPr lang="en-US" dirty="0">
                <a:latin typeface="Calibri" panose="020F0502020204030204" pitchFamily="34" charset="0"/>
                <a:cs typeface="Calibri" panose="020F0502020204030204" pitchFamily="34" charset="0"/>
              </a:rPr>
              <a:t>Body language:  no eye rolling or sighs, allow them extra time.</a:t>
            </a:r>
          </a:p>
          <a:p>
            <a:pPr lvl="1">
              <a:buClr>
                <a:srgbClr val="CF2E6A"/>
              </a:buClr>
            </a:pPr>
            <a:endParaRPr lang="en-US" dirty="0">
              <a:latin typeface="Calibri" panose="020F0502020204030204" pitchFamily="34" charset="0"/>
              <a:cs typeface="Calibri" panose="020F0502020204030204" pitchFamily="34" charset="0"/>
            </a:endParaRPr>
          </a:p>
          <a:p>
            <a:pPr lvl="0">
              <a:buClr>
                <a:srgbClr val="4EBFCD"/>
              </a:buClr>
            </a:pPr>
            <a:r>
              <a:rPr lang="en-US" b="1" dirty="0">
                <a:latin typeface="Calibri" panose="020F0502020204030204" pitchFamily="34" charset="0"/>
                <a:cs typeface="Calibri" panose="020F0502020204030204" pitchFamily="34" charset="0"/>
              </a:rPr>
              <a:t>Meet the person on their level</a:t>
            </a:r>
          </a:p>
          <a:p>
            <a:r>
              <a:rPr lang="en-US" dirty="0">
                <a:latin typeface="Calibri" panose="020F0502020204030204" pitchFamily="34" charset="0"/>
                <a:cs typeface="Calibri" panose="020F0502020204030204" pitchFamily="34" charset="0"/>
              </a:rPr>
              <a:t>-e.g., Physically bending down if they are in a chair instead of standing over them. </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Accept:  People with dementia are always doing their best.  We can’t change them, but we can change our response.</a:t>
            </a:r>
          </a:p>
          <a:p>
            <a:endParaRPr lang="en-US" dirty="0">
              <a:latin typeface="Calibri" panose="020F0502020204030204" pitchFamily="34" charset="0"/>
              <a:cs typeface="Calibri" panose="020F0502020204030204" pitchFamily="34" charset="0"/>
            </a:endParaRPr>
          </a:p>
          <a:p>
            <a:endParaRPr lang="en-CA"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5A11EAB-687D-4AE4-B775-678A923E9436}" type="slidenum">
              <a:rPr lang="en-US" smtClean="0"/>
              <a:t>14</a:t>
            </a:fld>
            <a:endParaRPr lang="en-US"/>
          </a:p>
        </p:txBody>
      </p:sp>
    </p:spTree>
    <p:extLst>
      <p:ext uri="{BB962C8B-B14F-4D97-AF65-F5344CB8AC3E}">
        <p14:creationId xmlns:p14="http://schemas.microsoft.com/office/powerpoint/2010/main" val="15619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15</a:t>
            </a:fld>
            <a:endParaRPr lang="en-US"/>
          </a:p>
        </p:txBody>
      </p:sp>
    </p:spTree>
    <p:extLst>
      <p:ext uri="{BB962C8B-B14F-4D97-AF65-F5344CB8AC3E}">
        <p14:creationId xmlns:p14="http://schemas.microsoft.com/office/powerpoint/2010/main" val="3701714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Grocery shopping  - challenging for individuals with dementia</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Memory for what is needed</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Item name</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Item location</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Self service  overwhelming</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Difficult to follow set of instructions</a:t>
            </a:r>
          </a:p>
          <a:p>
            <a:pPr>
              <a:buFont typeface="Arial" panose="020B0604020202020204" pitchFamily="34" charset="0"/>
              <a:buChar char="•"/>
            </a:pPr>
            <a:r>
              <a:rPr lang="en-US" dirty="0" smtClean="0">
                <a:latin typeface="Calibri" panose="020F0502020204030204" pitchFamily="34" charset="0"/>
                <a:cs typeface="Calibri" panose="020F0502020204030204" pitchFamily="34" charset="0"/>
              </a:rPr>
              <a:t>Using debit/credit card frustrating as number of questions on payment keypad</a:t>
            </a:r>
          </a:p>
          <a:p>
            <a:pPr>
              <a:buFont typeface="Arial" panose="020B0604020202020204" pitchFamily="34" charset="0"/>
              <a:buChar char="•"/>
            </a:pPr>
            <a:r>
              <a:rPr lang="en-US" b="1" dirty="0" smtClean="0">
                <a:latin typeface="Calibri" panose="020F0502020204030204" pitchFamily="34" charset="0"/>
                <a:cs typeface="Calibri" panose="020F0502020204030204" pitchFamily="34" charset="0"/>
              </a:rPr>
              <a:t>Give out Case</a:t>
            </a:r>
            <a:r>
              <a:rPr lang="en-US" b="1" baseline="0" dirty="0" smtClean="0">
                <a:latin typeface="Calibri" panose="020F0502020204030204" pitchFamily="34" charset="0"/>
                <a:cs typeface="Calibri" panose="020F0502020204030204" pitchFamily="34" charset="0"/>
              </a:rPr>
              <a:t> studies handout</a:t>
            </a:r>
            <a:endParaRPr lang="en-CA" b="1" dirty="0" smtClean="0">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16</a:t>
            </a:fld>
            <a:endParaRPr lang="en-US"/>
          </a:p>
        </p:txBody>
      </p:sp>
    </p:spTree>
    <p:extLst>
      <p:ext uri="{BB962C8B-B14F-4D97-AF65-F5344CB8AC3E}">
        <p14:creationId xmlns:p14="http://schemas.microsoft.com/office/powerpoint/2010/main" val="18414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17</a:t>
            </a:fld>
            <a:endParaRPr lang="en-US"/>
          </a:p>
        </p:txBody>
      </p:sp>
    </p:spTree>
    <p:extLst>
      <p:ext uri="{BB962C8B-B14F-4D97-AF65-F5344CB8AC3E}">
        <p14:creationId xmlns:p14="http://schemas.microsoft.com/office/powerpoint/2010/main" val="3780974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18</a:t>
            </a:fld>
            <a:endParaRPr lang="en-US"/>
          </a:p>
        </p:txBody>
      </p:sp>
    </p:spTree>
    <p:extLst>
      <p:ext uri="{BB962C8B-B14F-4D97-AF65-F5344CB8AC3E}">
        <p14:creationId xmlns:p14="http://schemas.microsoft.com/office/powerpoint/2010/main" val="2953888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19</a:t>
            </a:fld>
            <a:endParaRPr lang="en-US"/>
          </a:p>
        </p:txBody>
      </p:sp>
    </p:spTree>
    <p:extLst>
      <p:ext uri="{BB962C8B-B14F-4D97-AF65-F5344CB8AC3E}">
        <p14:creationId xmlns:p14="http://schemas.microsoft.com/office/powerpoint/2010/main" val="2146152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20</a:t>
            </a:fld>
            <a:endParaRPr lang="en-US"/>
          </a:p>
        </p:txBody>
      </p:sp>
    </p:spTree>
    <p:extLst>
      <p:ext uri="{BB962C8B-B14F-4D97-AF65-F5344CB8AC3E}">
        <p14:creationId xmlns:p14="http://schemas.microsoft.com/office/powerpoint/2010/main" val="1361145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21</a:t>
            </a:fld>
            <a:endParaRPr lang="en-US"/>
          </a:p>
        </p:txBody>
      </p:sp>
    </p:spTree>
    <p:extLst>
      <p:ext uri="{BB962C8B-B14F-4D97-AF65-F5344CB8AC3E}">
        <p14:creationId xmlns:p14="http://schemas.microsoft.com/office/powerpoint/2010/main" val="4194693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panose="020F0502020204030204" pitchFamily="34" charset="0"/>
                <a:cs typeface="Calibri" panose="020F0502020204030204" pitchFamily="34" charset="0"/>
              </a:rPr>
              <a:t>Mention</a:t>
            </a:r>
            <a:r>
              <a:rPr lang="en-US" baseline="0" dirty="0" smtClean="0">
                <a:latin typeface="Calibri" panose="020F0502020204030204" pitchFamily="34" charset="0"/>
                <a:cs typeface="Calibri" panose="020F0502020204030204" pitchFamily="34" charset="0"/>
              </a:rPr>
              <a:t> to the audience if anyone is personally affected by a family member/friend with dementia, please feel free to follow up.  Ensure business card/ contact details are  left. </a:t>
            </a:r>
            <a:endParaRPr lang="en-CA"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5A11EAB-687D-4AE4-B775-678A923E9436}" type="slidenum">
              <a:rPr lang="en-US" smtClean="0"/>
              <a:t>22</a:t>
            </a:fld>
            <a:endParaRPr lang="en-US"/>
          </a:p>
        </p:txBody>
      </p:sp>
    </p:spTree>
    <p:extLst>
      <p:ext uri="{BB962C8B-B14F-4D97-AF65-F5344CB8AC3E}">
        <p14:creationId xmlns:p14="http://schemas.microsoft.com/office/powerpoint/2010/main" val="4178125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A11EAB-687D-4AE4-B775-678A923E9436}" type="slidenum">
              <a:rPr lang="en-US" smtClean="0"/>
              <a:t>23</a:t>
            </a:fld>
            <a:endParaRPr lang="en-US"/>
          </a:p>
        </p:txBody>
      </p:sp>
    </p:spTree>
    <p:extLst>
      <p:ext uri="{BB962C8B-B14F-4D97-AF65-F5344CB8AC3E}">
        <p14:creationId xmlns:p14="http://schemas.microsoft.com/office/powerpoint/2010/main" val="849958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5A11EAB-687D-4AE4-B775-678A923E9436}" type="slidenum">
              <a:rPr lang="en-US" smtClean="0"/>
              <a:t>24</a:t>
            </a:fld>
            <a:endParaRPr lang="en-US"/>
          </a:p>
        </p:txBody>
      </p:sp>
    </p:spTree>
    <p:extLst>
      <p:ext uri="{BB962C8B-B14F-4D97-AF65-F5344CB8AC3E}">
        <p14:creationId xmlns:p14="http://schemas.microsoft.com/office/powerpoint/2010/main" val="2546871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CA"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5DE3B5DE-687E-4601-9C25-48F7ABE0D7C5}" type="datetime1">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127407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6AC42F1-294F-4AFB-8F78-2EF579F09459}" type="datetime1">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173015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80A6EB-69F5-4723-B5E3-A6D9E36A957A}" type="datetime1">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309600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0FB02ED0-9CAE-481B-8D1D-B242F0282967}" type="datetime1">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47036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696AB3F-7B84-45BD-A122-497866A73F4B}" type="datetime1">
              <a:rPr lang="en-US" smtClean="0"/>
              <a:t>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105091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395E536-1457-4CE4-8497-197239F05587}" type="datetime1">
              <a:rPr lang="en-US" smtClean="0"/>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250390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F2F65-2726-4707-A7A6-DE21D14E80C5}" type="datetime1">
              <a:rPr lang="en-US" smtClean="0"/>
              <a:t>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3746198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85564-6B99-4FC4-9CE3-22E750398B2E}" type="datetime1">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66153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CD2BEA-7F40-407D-B082-13022E8B2C99}" type="datetime1">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318200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FD467DE-D084-42AA-B27F-22F6084CB8BB}" type="datetime1">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51051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782E027-C2A0-4932-A761-986BAD82B671}" type="datetime1">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4A4DB-036F-4816-A98C-42C4167E83C5}" type="slidenum">
              <a:rPr lang="en-US" smtClean="0"/>
              <a:pPr/>
              <a:t>‹#›</a:t>
            </a:fld>
            <a:endParaRPr lang="en-US"/>
          </a:p>
        </p:txBody>
      </p:sp>
    </p:spTree>
    <p:extLst>
      <p:ext uri="{BB962C8B-B14F-4D97-AF65-F5344CB8AC3E}">
        <p14:creationId xmlns:p14="http://schemas.microsoft.com/office/powerpoint/2010/main" val="107755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734DBA-6852-4C6A-AB8B-E28C0C52CB53}" type="datetime1">
              <a:rPr lang="en-US" smtClean="0"/>
              <a:t>1/22/2020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0447390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Fz8ACEu7Lho"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Fz8ACEu7Lho"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alzheimercalgary.c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youtube.com/watch?v=d-t3kf3HF-0&amp;feature=youtu.be"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8591" y="980849"/>
            <a:ext cx="9144000" cy="2517222"/>
          </a:xfrm>
        </p:spPr>
        <p:txBody>
          <a:bodyPr>
            <a:normAutofit/>
          </a:bodyPr>
          <a:lstStyle/>
          <a:p>
            <a:r>
              <a:rPr lang="en-US" sz="4000" b="1" dirty="0">
                <a:cs typeface="Calibri" panose="020F0502020204030204" pitchFamily="34" charset="0"/>
              </a:rPr>
              <a:t>Dementia </a:t>
            </a:r>
            <a:r>
              <a:rPr lang="en-US" sz="4000" b="1" dirty="0" smtClean="0">
                <a:cs typeface="Calibri" panose="020F0502020204030204" pitchFamily="34" charset="0"/>
              </a:rPr>
              <a:t>Friendly Business Training Session</a:t>
            </a:r>
            <a:r>
              <a:rPr lang="en-US" sz="3600" b="1" dirty="0">
                <a:solidFill>
                  <a:srgbClr val="523667"/>
                </a:solidFill>
                <a:latin typeface="Calibri" panose="020F0502020204030204" pitchFamily="34" charset="0"/>
                <a:cs typeface="Calibri" panose="020F0502020204030204" pitchFamily="34" charset="0"/>
              </a:rPr>
              <a:t/>
            </a:r>
            <a:br>
              <a:rPr lang="en-US" sz="3600" b="1" dirty="0">
                <a:solidFill>
                  <a:srgbClr val="523667"/>
                </a:solidFill>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p:txBody>
      </p:sp>
      <p:pic>
        <p:nvPicPr>
          <p:cNvPr id="12" name="Picture 11"/>
          <p:cNvPicPr/>
          <p:nvPr/>
        </p:nvPicPr>
        <p:blipFill>
          <a:blip r:embed="rId3"/>
          <a:stretch>
            <a:fillRect/>
          </a:stretch>
        </p:blipFill>
        <p:spPr>
          <a:xfrm rot="16200002">
            <a:off x="5437837" y="4082777"/>
            <a:ext cx="190500" cy="158115"/>
          </a:xfrm>
          <a:prstGeom prst="rect">
            <a:avLst/>
          </a:prstGeom>
        </p:spPr>
      </p:pic>
    </p:spTree>
    <p:extLst>
      <p:ext uri="{BB962C8B-B14F-4D97-AF65-F5344CB8AC3E}">
        <p14:creationId xmlns:p14="http://schemas.microsoft.com/office/powerpoint/2010/main" val="82198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cs typeface="Calibri" panose="020F0502020204030204" pitchFamily="34" charset="0"/>
              </a:rPr>
              <a:t>Learning </a:t>
            </a:r>
            <a:r>
              <a:rPr lang="en-US" sz="4000" dirty="0" smtClean="0">
                <a:latin typeface="Calibri" panose="020F0502020204030204" pitchFamily="34" charset="0"/>
                <a:cs typeface="Calibri" panose="020F0502020204030204" pitchFamily="34" charset="0"/>
              </a:rPr>
              <a:t>Outcomes</a:t>
            </a:r>
            <a:endParaRPr lang="en-CA" sz="4800" dirty="0"/>
          </a:p>
        </p:txBody>
      </p:sp>
      <p:sp>
        <p:nvSpPr>
          <p:cNvPr id="2" name="Content Placeholder 1"/>
          <p:cNvSpPr>
            <a:spLocks noGrp="1"/>
          </p:cNvSpPr>
          <p:nvPr>
            <p:ph idx="1"/>
          </p:nvPr>
        </p:nvSpPr>
        <p:spPr/>
        <p:txBody>
          <a:bodyPr>
            <a:normAutofit/>
          </a:bodyPr>
          <a:lstStyle/>
          <a:p>
            <a:r>
              <a:rPr lang="en-US" sz="3400" dirty="0">
                <a:latin typeface="Calibri" panose="020F0502020204030204" pitchFamily="34" charset="0"/>
                <a:cs typeface="Calibri" panose="020F0502020204030204" pitchFamily="34" charset="0"/>
              </a:rPr>
              <a:t>Understand what dementia is – myths and </a:t>
            </a:r>
            <a:r>
              <a:rPr lang="en-US" sz="3400" dirty="0" smtClean="0">
                <a:latin typeface="Calibri" panose="020F0502020204030204" pitchFamily="34" charset="0"/>
                <a:cs typeface="Calibri" panose="020F0502020204030204" pitchFamily="34" charset="0"/>
              </a:rPr>
              <a:t>facts</a:t>
            </a:r>
          </a:p>
          <a:p>
            <a:r>
              <a:rPr lang="en-US" sz="3400" dirty="0" smtClean="0">
                <a:latin typeface="Calibri" panose="020F0502020204030204" pitchFamily="34" charset="0"/>
                <a:cs typeface="Calibri" panose="020F0502020204030204" pitchFamily="34" charset="0"/>
              </a:rPr>
              <a:t>Understand what a Dementia Friendly Community is and its goals</a:t>
            </a:r>
          </a:p>
          <a:p>
            <a:r>
              <a:rPr lang="en-US" sz="3400" dirty="0" smtClean="0">
                <a:latin typeface="Calibri" panose="020F0502020204030204" pitchFamily="34" charset="0"/>
                <a:cs typeface="Calibri" panose="020F0502020204030204" pitchFamily="34" charset="0"/>
              </a:rPr>
              <a:t>Tips </a:t>
            </a:r>
            <a:r>
              <a:rPr lang="en-US" sz="3400" dirty="0">
                <a:latin typeface="Calibri" panose="020F0502020204030204" pitchFamily="34" charset="0"/>
                <a:cs typeface="Calibri" panose="020F0502020204030204" pitchFamily="34" charset="0"/>
              </a:rPr>
              <a:t>on </a:t>
            </a:r>
            <a:r>
              <a:rPr lang="en-US" sz="3400" dirty="0" smtClean="0">
                <a:latin typeface="Calibri" panose="020F0502020204030204" pitchFamily="34" charset="0"/>
                <a:cs typeface="Calibri" panose="020F0502020204030204" pitchFamily="34" charset="0"/>
              </a:rPr>
              <a:t>dementia risk </a:t>
            </a:r>
            <a:r>
              <a:rPr lang="en-US" sz="3400" dirty="0">
                <a:latin typeface="Calibri" panose="020F0502020204030204" pitchFamily="34" charset="0"/>
                <a:cs typeface="Calibri" panose="020F0502020204030204" pitchFamily="34" charset="0"/>
              </a:rPr>
              <a:t>r</a:t>
            </a:r>
            <a:r>
              <a:rPr lang="en-US" sz="3400" dirty="0" smtClean="0">
                <a:latin typeface="Calibri" panose="020F0502020204030204" pitchFamily="34" charset="0"/>
                <a:cs typeface="Calibri" panose="020F0502020204030204" pitchFamily="34" charset="0"/>
              </a:rPr>
              <a:t>eduction</a:t>
            </a:r>
          </a:p>
          <a:p>
            <a:r>
              <a:rPr lang="en-US" sz="3400" dirty="0">
                <a:latin typeface="Calibri" panose="020F0502020204030204" pitchFamily="34" charset="0"/>
                <a:cs typeface="Calibri" panose="020F0502020204030204" pitchFamily="34" charset="0"/>
              </a:rPr>
              <a:t>Tips for helping </a:t>
            </a:r>
            <a:r>
              <a:rPr lang="en-US" sz="3400" dirty="0" smtClean="0">
                <a:latin typeface="Calibri" panose="020F0502020204030204" pitchFamily="34" charset="0"/>
                <a:cs typeface="Calibri" panose="020F0502020204030204" pitchFamily="34" charset="0"/>
              </a:rPr>
              <a:t>customers </a:t>
            </a:r>
            <a:r>
              <a:rPr lang="en-US" sz="3400" dirty="0">
                <a:latin typeface="Calibri" panose="020F0502020204030204" pitchFamily="34" charset="0"/>
                <a:cs typeface="Calibri" panose="020F0502020204030204" pitchFamily="34" charset="0"/>
              </a:rPr>
              <a:t>with </a:t>
            </a:r>
            <a:r>
              <a:rPr lang="en-US" sz="3400" dirty="0" smtClean="0">
                <a:latin typeface="Calibri" panose="020F0502020204030204" pitchFamily="34" charset="0"/>
                <a:cs typeface="Calibri" panose="020F0502020204030204" pitchFamily="34" charset="0"/>
              </a:rPr>
              <a:t>dementia</a:t>
            </a:r>
          </a:p>
          <a:p>
            <a:r>
              <a:rPr lang="en-US" sz="3400" dirty="0" smtClean="0">
                <a:latin typeface="Calibri" panose="020F0502020204030204" pitchFamily="34" charset="0"/>
                <a:cs typeface="Calibri" panose="020F0502020204030204" pitchFamily="34" charset="0"/>
              </a:rPr>
              <a:t>Tips for creating dementia </a:t>
            </a:r>
            <a:r>
              <a:rPr lang="en-US" sz="3400" dirty="0">
                <a:latin typeface="Calibri" panose="020F0502020204030204" pitchFamily="34" charset="0"/>
                <a:cs typeface="Calibri" panose="020F0502020204030204" pitchFamily="34" charset="0"/>
              </a:rPr>
              <a:t>friendly </a:t>
            </a:r>
            <a:r>
              <a:rPr lang="en-US" sz="3400" dirty="0" smtClean="0">
                <a:latin typeface="Calibri" panose="020F0502020204030204" pitchFamily="34" charset="0"/>
                <a:cs typeface="Calibri" panose="020F0502020204030204" pitchFamily="34" charset="0"/>
              </a:rPr>
              <a:t>environment at work</a:t>
            </a:r>
          </a:p>
          <a:p>
            <a:r>
              <a:rPr lang="en-US" sz="3400" dirty="0" smtClean="0">
                <a:latin typeface="Calibri" panose="020F0502020204030204" pitchFamily="34" charset="0"/>
                <a:cs typeface="Calibri" panose="020F0502020204030204" pitchFamily="34" charset="0"/>
              </a:rPr>
              <a:t>Get familiar with resources in your community</a:t>
            </a:r>
            <a:endParaRPr lang="en-US" sz="34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520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92421"/>
            <a:ext cx="10515600" cy="726696"/>
          </a:xfrm>
        </p:spPr>
        <p:txBody>
          <a:bodyPr>
            <a:normAutofit/>
          </a:bodyPr>
          <a:lstStyle/>
          <a:p>
            <a:pPr algn="ctr"/>
            <a:r>
              <a:rPr lang="en-US" sz="4000" dirty="0" smtClean="0">
                <a:latin typeface="Calibri" panose="020F0502020204030204" pitchFamily="34" charset="0"/>
              </a:rPr>
              <a:t>What </a:t>
            </a:r>
            <a:r>
              <a:rPr lang="en-US" sz="4000" dirty="0" smtClean="0">
                <a:latin typeface="Calibri" panose="020F0502020204030204" pitchFamily="34" charset="0"/>
              </a:rPr>
              <a:t>is dementia</a:t>
            </a:r>
            <a:r>
              <a:rPr lang="en-US" sz="4000" dirty="0" smtClean="0">
                <a:latin typeface="Calibri" panose="020F0502020204030204" pitchFamily="34" charset="0"/>
              </a:rPr>
              <a:t>?</a:t>
            </a:r>
            <a:endParaRPr lang="en-CA" sz="4800" dirty="0"/>
          </a:p>
        </p:txBody>
      </p:sp>
      <p:sp>
        <p:nvSpPr>
          <p:cNvPr id="2" name="Content Placeholder 1"/>
          <p:cNvSpPr>
            <a:spLocks noGrp="1"/>
          </p:cNvSpPr>
          <p:nvPr>
            <p:ph idx="1"/>
          </p:nvPr>
        </p:nvSpPr>
        <p:spPr>
          <a:xfrm>
            <a:off x="838200" y="1323833"/>
            <a:ext cx="10515600" cy="4853130"/>
          </a:xfrm>
        </p:spPr>
        <p:txBody>
          <a:bodyPr>
            <a:noAutofit/>
          </a:bodyPr>
          <a:lstStyle/>
          <a:p>
            <a:pPr marL="0" indent="0">
              <a:buNone/>
            </a:pPr>
            <a:r>
              <a:rPr lang="en-US" sz="3000" dirty="0">
                <a:latin typeface="Calibri" panose="020F0502020204030204" pitchFamily="34" charset="0"/>
                <a:cs typeface="Calibri" panose="020F0502020204030204" pitchFamily="34" charset="0"/>
              </a:rPr>
              <a:t>Dementia is not a disease but a group of symptoms.  </a:t>
            </a:r>
          </a:p>
          <a:p>
            <a:pPr marL="0" indent="0">
              <a:buNone/>
            </a:pPr>
            <a:r>
              <a:rPr lang="en-US" sz="3000" dirty="0">
                <a:latin typeface="Calibri" panose="020F0502020204030204" pitchFamily="34" charset="0"/>
                <a:cs typeface="Calibri" panose="020F0502020204030204" pitchFamily="34" charset="0"/>
              </a:rPr>
              <a:t>Symptoms include:</a:t>
            </a:r>
          </a:p>
          <a:p>
            <a:pPr lvl="1">
              <a:lnSpc>
                <a:spcPct val="100000"/>
              </a:lnSpc>
            </a:pPr>
            <a:r>
              <a:rPr lang="en-CA" sz="3000" dirty="0" smtClean="0">
                <a:latin typeface="Calibri" panose="020F0502020204030204" pitchFamily="34" charset="0"/>
              </a:rPr>
              <a:t>Memory </a:t>
            </a:r>
            <a:r>
              <a:rPr lang="en-CA" sz="3000" dirty="0">
                <a:latin typeface="Calibri" panose="020F0502020204030204" pitchFamily="34" charset="0"/>
              </a:rPr>
              <a:t>loss</a:t>
            </a:r>
          </a:p>
          <a:p>
            <a:pPr lvl="1">
              <a:lnSpc>
                <a:spcPct val="100000"/>
              </a:lnSpc>
            </a:pPr>
            <a:r>
              <a:rPr lang="en-CA" sz="3000" dirty="0">
                <a:latin typeface="Calibri" panose="020F0502020204030204" pitchFamily="34" charset="0"/>
              </a:rPr>
              <a:t>Challenges with thinking and decision-making</a:t>
            </a:r>
          </a:p>
          <a:p>
            <a:pPr lvl="1">
              <a:lnSpc>
                <a:spcPct val="100000"/>
              </a:lnSpc>
            </a:pPr>
            <a:r>
              <a:rPr lang="en-CA" sz="3000" dirty="0">
                <a:latin typeface="Calibri" panose="020F0502020204030204" pitchFamily="34" charset="0"/>
              </a:rPr>
              <a:t>Communication difficulties</a:t>
            </a:r>
          </a:p>
          <a:p>
            <a:pPr lvl="1">
              <a:lnSpc>
                <a:spcPct val="100000"/>
              </a:lnSpc>
            </a:pPr>
            <a:r>
              <a:rPr lang="en-CA" sz="3000" dirty="0">
                <a:latin typeface="Calibri" panose="020F0502020204030204" pitchFamily="34" charset="0"/>
              </a:rPr>
              <a:t>Changes in mood and behaviour significant enough to affect daily life. </a:t>
            </a:r>
            <a:endParaRPr lang="en-CA" sz="3000" dirty="0" smtClean="0">
              <a:latin typeface="Calibri" panose="020F0502020204030204" pitchFamily="34" charset="0"/>
            </a:endParaRPr>
          </a:p>
        </p:txBody>
      </p:sp>
    </p:spTree>
    <p:extLst>
      <p:ext uri="{BB962C8B-B14F-4D97-AF65-F5344CB8AC3E}">
        <p14:creationId xmlns:p14="http://schemas.microsoft.com/office/powerpoint/2010/main" val="142471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What </a:t>
            </a:r>
            <a:r>
              <a:rPr lang="en-US" sz="4000" dirty="0" smtClean="0">
                <a:latin typeface="Calibri" panose="020F0502020204030204" pitchFamily="34" charset="0"/>
              </a:rPr>
              <a:t>is a Dementia Friendly Community?</a:t>
            </a:r>
            <a:endParaRPr lang="en-CA" sz="4000" dirty="0"/>
          </a:p>
        </p:txBody>
      </p:sp>
      <p:sp>
        <p:nvSpPr>
          <p:cNvPr id="2" name="Content Placeholder 1"/>
          <p:cNvSpPr>
            <a:spLocks noGrp="1"/>
          </p:cNvSpPr>
          <p:nvPr>
            <p:ph idx="1"/>
          </p:nvPr>
        </p:nvSpPr>
        <p:spPr/>
        <p:txBody>
          <a:bodyPr>
            <a:normAutofit/>
          </a:bodyPr>
          <a:lstStyle/>
          <a:p>
            <a:pPr>
              <a:lnSpc>
                <a:spcPct val="107000"/>
              </a:lnSpc>
              <a:spcAft>
                <a:spcPts val="800"/>
              </a:spcAft>
              <a:tabLst>
                <a:tab pos="457200" algn="l"/>
              </a:tabLst>
            </a:pPr>
            <a:r>
              <a:rPr lang="en-CA" sz="3400" dirty="0">
                <a:latin typeface="Calibri" panose="020F0502020204030204" pitchFamily="34" charset="0"/>
                <a:ea typeface="Calibri" panose="020F0502020204030204" pitchFamily="34" charset="0"/>
                <a:cs typeface="Calibri" panose="020F0502020204030204" pitchFamily="34" charset="0"/>
              </a:rPr>
              <a:t>The UK Alzheimer Society defines a Dementia Friendly Community as:</a:t>
            </a:r>
          </a:p>
          <a:p>
            <a:pPr marL="0" indent="0" algn="ctr">
              <a:lnSpc>
                <a:spcPct val="107000"/>
              </a:lnSpc>
              <a:spcAft>
                <a:spcPts val="800"/>
              </a:spcAft>
              <a:buNone/>
              <a:tabLst>
                <a:tab pos="457200" algn="l"/>
              </a:tabLst>
            </a:pPr>
            <a:r>
              <a:rPr lang="en-CA" sz="3400" dirty="0" smtClean="0">
                <a:latin typeface="Calibri" panose="020F0502020204030204" pitchFamily="34" charset="0"/>
                <a:ea typeface="Calibri" panose="020F0502020204030204" pitchFamily="34" charset="0"/>
                <a:cs typeface="Calibri" panose="020F0502020204030204" pitchFamily="34" charset="0"/>
              </a:rPr>
              <a:t>“One </a:t>
            </a:r>
            <a:r>
              <a:rPr lang="en-CA" sz="3400" dirty="0">
                <a:latin typeface="Calibri" panose="020F0502020204030204" pitchFamily="34" charset="0"/>
                <a:ea typeface="Calibri" panose="020F0502020204030204" pitchFamily="34" charset="0"/>
                <a:cs typeface="Calibri" panose="020F0502020204030204" pitchFamily="34" charset="0"/>
              </a:rPr>
              <a:t>in which people with dementia are empowered </a:t>
            </a:r>
            <a:br>
              <a:rPr lang="en-CA" sz="3400" dirty="0">
                <a:latin typeface="Calibri" panose="020F0502020204030204" pitchFamily="34" charset="0"/>
                <a:ea typeface="Calibri" panose="020F0502020204030204" pitchFamily="34" charset="0"/>
                <a:cs typeface="Calibri" panose="020F0502020204030204" pitchFamily="34" charset="0"/>
              </a:rPr>
            </a:br>
            <a:r>
              <a:rPr lang="en-CA" sz="3400" dirty="0">
                <a:latin typeface="Calibri" panose="020F0502020204030204" pitchFamily="34" charset="0"/>
                <a:ea typeface="Calibri" panose="020F0502020204030204" pitchFamily="34" charset="0"/>
                <a:cs typeface="Calibri" panose="020F0502020204030204" pitchFamily="34" charset="0"/>
              </a:rPr>
              <a:t>to have high aspirations and feel confident, </a:t>
            </a:r>
            <a:br>
              <a:rPr lang="en-CA" sz="3400" dirty="0">
                <a:latin typeface="Calibri" panose="020F0502020204030204" pitchFamily="34" charset="0"/>
                <a:ea typeface="Calibri" panose="020F0502020204030204" pitchFamily="34" charset="0"/>
                <a:cs typeface="Calibri" panose="020F0502020204030204" pitchFamily="34" charset="0"/>
              </a:rPr>
            </a:br>
            <a:r>
              <a:rPr lang="en-CA" sz="3400" dirty="0">
                <a:latin typeface="Calibri" panose="020F0502020204030204" pitchFamily="34" charset="0"/>
                <a:ea typeface="Calibri" panose="020F0502020204030204" pitchFamily="34" charset="0"/>
                <a:cs typeface="Calibri" panose="020F0502020204030204" pitchFamily="34" charset="0"/>
              </a:rPr>
              <a:t>knowing they can contribute and participate in </a:t>
            </a:r>
            <a:r>
              <a:rPr lang="en-CA" sz="3400" dirty="0" smtClean="0">
                <a:latin typeface="Calibri" panose="020F0502020204030204" pitchFamily="34" charset="0"/>
                <a:ea typeface="Calibri" panose="020F0502020204030204" pitchFamily="34" charset="0"/>
                <a:cs typeface="Calibri" panose="020F0502020204030204" pitchFamily="34" charset="0"/>
              </a:rPr>
              <a:t/>
            </a:r>
            <a:br>
              <a:rPr lang="en-CA" sz="3400" dirty="0" smtClean="0">
                <a:latin typeface="Calibri" panose="020F0502020204030204" pitchFamily="34" charset="0"/>
                <a:ea typeface="Calibri" panose="020F0502020204030204" pitchFamily="34" charset="0"/>
                <a:cs typeface="Calibri" panose="020F0502020204030204" pitchFamily="34" charset="0"/>
              </a:rPr>
            </a:br>
            <a:r>
              <a:rPr lang="en-CA" sz="3400" dirty="0" smtClean="0">
                <a:latin typeface="Calibri" panose="020F0502020204030204" pitchFamily="34" charset="0"/>
                <a:ea typeface="Calibri" panose="020F0502020204030204" pitchFamily="34" charset="0"/>
                <a:cs typeface="Calibri" panose="020F0502020204030204" pitchFamily="34" charset="0"/>
              </a:rPr>
              <a:t>activities  </a:t>
            </a:r>
            <a:r>
              <a:rPr lang="en-CA" sz="3400" dirty="0" smtClean="0">
                <a:latin typeface="Calibri" panose="020F0502020204030204" pitchFamily="34" charset="0"/>
                <a:ea typeface="Calibri" panose="020F0502020204030204" pitchFamily="34" charset="0"/>
                <a:cs typeface="Calibri" panose="020F0502020204030204" pitchFamily="34" charset="0"/>
              </a:rPr>
              <a:t>that </a:t>
            </a:r>
            <a:r>
              <a:rPr lang="en-CA" sz="3400" dirty="0">
                <a:latin typeface="Calibri" panose="020F0502020204030204" pitchFamily="34" charset="0"/>
                <a:ea typeface="Calibri" panose="020F0502020204030204" pitchFamily="34" charset="0"/>
                <a:cs typeface="Calibri" panose="020F0502020204030204" pitchFamily="34" charset="0"/>
              </a:rPr>
              <a:t>are meaningful to them”</a:t>
            </a:r>
            <a:endParaRPr lang="en-CA" sz="34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139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Calibri" panose="020F0502020204030204" pitchFamily="34" charset="0"/>
              </a:rPr>
              <a:t>What </a:t>
            </a:r>
            <a:r>
              <a:rPr lang="en-US" sz="4000" dirty="0" smtClean="0">
                <a:latin typeface="Calibri" panose="020F0502020204030204" pitchFamily="34" charset="0"/>
              </a:rPr>
              <a:t>are the goals of a Dementia Friendly Community?</a:t>
            </a:r>
            <a:endParaRPr lang="en-CA" sz="4000" dirty="0"/>
          </a:p>
        </p:txBody>
      </p:sp>
      <p:sp>
        <p:nvSpPr>
          <p:cNvPr id="2" name="Content Placeholder 1"/>
          <p:cNvSpPr>
            <a:spLocks noGrp="1"/>
          </p:cNvSpPr>
          <p:nvPr>
            <p:ph idx="1"/>
          </p:nvPr>
        </p:nvSpPr>
        <p:spPr/>
        <p:txBody>
          <a:bodyPr>
            <a:normAutofit/>
          </a:bodyPr>
          <a:lstStyle/>
          <a:p>
            <a:r>
              <a:rPr lang="en-US" sz="3400" dirty="0" smtClean="0">
                <a:latin typeface="Calibri" panose="020F0502020204030204" pitchFamily="34" charset="0"/>
                <a:cs typeface="Calibri" panose="020F0502020204030204" pitchFamily="34" charset="0"/>
              </a:rPr>
              <a:t>Build community capacity to support individuals to  age in place and remain in community for as long as possible</a:t>
            </a:r>
          </a:p>
          <a:p>
            <a:r>
              <a:rPr lang="en-US" sz="3400" dirty="0" smtClean="0">
                <a:latin typeface="Calibri" panose="020F0502020204030204" pitchFamily="34" charset="0"/>
                <a:cs typeface="Calibri" panose="020F0502020204030204" pitchFamily="34" charset="0"/>
              </a:rPr>
              <a:t>Raise awareness of dementia to reduce stigma</a:t>
            </a:r>
            <a:endParaRPr lang="en-CA" sz="3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171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Myths </a:t>
            </a:r>
            <a:r>
              <a:rPr lang="en-US" sz="4000" dirty="0" smtClean="0">
                <a:latin typeface="Calibri" panose="020F0502020204030204" pitchFamily="34" charset="0"/>
              </a:rPr>
              <a:t>about Dementia</a:t>
            </a:r>
            <a:endParaRPr lang="en-CA" sz="4000" dirty="0"/>
          </a:p>
        </p:txBody>
      </p:sp>
      <p:sp>
        <p:nvSpPr>
          <p:cNvPr id="6" name="Content Placeholder 2"/>
          <p:cNvSpPr>
            <a:spLocks noGrp="1"/>
          </p:cNvSpPr>
          <p:nvPr>
            <p:ph idx="1"/>
          </p:nvPr>
        </p:nvSpPr>
        <p:spPr/>
        <p:txBody>
          <a:bodyPr/>
          <a:lstStyle/>
          <a:p>
            <a:pPr marL="0" indent="0">
              <a:buNone/>
            </a:pPr>
            <a:r>
              <a:rPr lang="en-US" sz="3400" dirty="0" smtClean="0">
                <a:latin typeface="Calibri" panose="020F0502020204030204" pitchFamily="34" charset="0"/>
                <a:cs typeface="Calibri" panose="020F0502020204030204" pitchFamily="34" charset="0"/>
              </a:rPr>
              <a:t>Dementia is </a:t>
            </a:r>
            <a:r>
              <a:rPr lang="en-US" sz="3400" b="1" dirty="0" smtClean="0">
                <a:latin typeface="Calibri" panose="020F0502020204030204" pitchFamily="34" charset="0"/>
                <a:cs typeface="Calibri" panose="020F0502020204030204" pitchFamily="34" charset="0"/>
              </a:rPr>
              <a:t>NOT</a:t>
            </a:r>
            <a:r>
              <a:rPr lang="en-US" sz="3400" dirty="0" smtClean="0">
                <a:latin typeface="Calibri" panose="020F0502020204030204" pitchFamily="34" charset="0"/>
                <a:cs typeface="Calibri" panose="020F0502020204030204" pitchFamily="34" charset="0"/>
              </a:rPr>
              <a:t>…</a:t>
            </a:r>
          </a:p>
          <a:p>
            <a:pPr marL="0" indent="0">
              <a:buNone/>
            </a:pPr>
            <a:endParaRPr lang="en-US" dirty="0" smtClean="0">
              <a:latin typeface="Calibri" panose="020F0502020204030204" pitchFamily="34" charset="0"/>
              <a:cs typeface="Calibri" panose="020F0502020204030204" pitchFamily="34" charset="0"/>
            </a:endParaRPr>
          </a:p>
          <a:p>
            <a:r>
              <a:rPr lang="en-US" sz="3200" dirty="0" smtClean="0">
                <a:latin typeface="Calibri" panose="020F0502020204030204" pitchFamily="34" charset="0"/>
                <a:cs typeface="Calibri" panose="020F0502020204030204" pitchFamily="34" charset="0"/>
              </a:rPr>
              <a:t>Strictly a genetic disorder</a:t>
            </a:r>
          </a:p>
          <a:p>
            <a:r>
              <a:rPr lang="en-US" sz="3200" dirty="0" smtClean="0">
                <a:latin typeface="Calibri" panose="020F0502020204030204" pitchFamily="34" charset="0"/>
                <a:cs typeface="Calibri" panose="020F0502020204030204" pitchFamily="34" charset="0"/>
              </a:rPr>
              <a:t>A disease that only affects older people</a:t>
            </a:r>
          </a:p>
          <a:p>
            <a:r>
              <a:rPr lang="en-US" sz="3200" dirty="0" smtClean="0">
                <a:latin typeface="Calibri" panose="020F0502020204030204" pitchFamily="34" charset="0"/>
                <a:cs typeface="Calibri" panose="020F0502020204030204" pitchFamily="34" charset="0"/>
              </a:rPr>
              <a:t>Normal part of aging</a:t>
            </a:r>
          </a:p>
        </p:txBody>
      </p:sp>
      <p:pic>
        <p:nvPicPr>
          <p:cNvPr id="7" name="Picture 6"/>
          <p:cNvPicPr>
            <a:picLocks noChangeAspect="1"/>
          </p:cNvPicPr>
          <p:nvPr/>
        </p:nvPicPr>
        <p:blipFill>
          <a:blip r:embed="rId3"/>
          <a:stretch>
            <a:fillRect/>
          </a:stretch>
        </p:blipFill>
        <p:spPr>
          <a:xfrm>
            <a:off x="8307588" y="2948254"/>
            <a:ext cx="3775760" cy="3775760"/>
          </a:xfrm>
          <a:prstGeom prst="rect">
            <a:avLst/>
          </a:prstGeom>
        </p:spPr>
      </p:pic>
    </p:spTree>
    <p:extLst>
      <p:ext uri="{BB962C8B-B14F-4D97-AF65-F5344CB8AC3E}">
        <p14:creationId xmlns:p14="http://schemas.microsoft.com/office/powerpoint/2010/main" val="197772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Myths </a:t>
            </a:r>
            <a:r>
              <a:rPr lang="en-US" sz="4000" dirty="0" smtClean="0">
                <a:latin typeface="Calibri" panose="020F0502020204030204" pitchFamily="34" charset="0"/>
              </a:rPr>
              <a:t>about Dementia</a:t>
            </a:r>
            <a:endParaRPr lang="en-CA" sz="4000" dirty="0"/>
          </a:p>
        </p:txBody>
      </p:sp>
      <p:sp>
        <p:nvSpPr>
          <p:cNvPr id="6" name="Content Placeholder 2"/>
          <p:cNvSpPr>
            <a:spLocks noGrp="1"/>
          </p:cNvSpPr>
          <p:nvPr>
            <p:ph idx="1"/>
          </p:nvPr>
        </p:nvSpPr>
        <p:spPr/>
        <p:txBody>
          <a:bodyPr/>
          <a:lstStyle/>
          <a:p>
            <a:pPr marL="0" indent="0">
              <a:buNone/>
            </a:pPr>
            <a:r>
              <a:rPr lang="en-US" sz="3400" dirty="0">
                <a:latin typeface="Calibri" panose="020F0502020204030204" pitchFamily="34" charset="0"/>
                <a:cs typeface="Calibri" panose="020F0502020204030204" pitchFamily="34" charset="0"/>
              </a:rPr>
              <a:t>Dementia does </a:t>
            </a:r>
            <a:r>
              <a:rPr lang="en-US" sz="3400" b="1" dirty="0">
                <a:latin typeface="Calibri" panose="020F0502020204030204" pitchFamily="34" charset="0"/>
                <a:cs typeface="Calibri" panose="020F0502020204030204" pitchFamily="34" charset="0"/>
              </a:rPr>
              <a:t>NOT</a:t>
            </a:r>
            <a:r>
              <a:rPr lang="en-US" sz="3400" dirty="0">
                <a:latin typeface="Calibri" panose="020F0502020204030204" pitchFamily="34" charset="0"/>
                <a:cs typeface="Calibri" panose="020F0502020204030204" pitchFamily="34" charset="0"/>
              </a:rPr>
              <a:t> mean…</a:t>
            </a:r>
          </a:p>
          <a:p>
            <a:pPr marL="0" indent="0">
              <a:buNone/>
            </a:pPr>
            <a:endParaRPr lang="en-US" sz="30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The end of a meaningful life</a:t>
            </a:r>
          </a:p>
          <a:p>
            <a:r>
              <a:rPr lang="en-US" sz="3200" dirty="0">
                <a:latin typeface="Calibri" panose="020F0502020204030204" pitchFamily="34" charset="0"/>
                <a:cs typeface="Calibri" panose="020F0502020204030204" pitchFamily="34" charset="0"/>
              </a:rPr>
              <a:t>That a person cannot understand what</a:t>
            </a:r>
          </a:p>
          <a:p>
            <a:pPr marL="0" indent="0">
              <a:buNone/>
            </a:pPr>
            <a:r>
              <a:rPr lang="en-US" sz="3200" dirty="0">
                <a:latin typeface="Calibri" panose="020F0502020204030204" pitchFamily="34" charset="0"/>
                <a:cs typeface="Calibri" panose="020F0502020204030204" pitchFamily="34" charset="0"/>
              </a:rPr>
              <a:t>    is going on around them</a:t>
            </a:r>
          </a:p>
          <a:p>
            <a:r>
              <a:rPr lang="en-US" sz="3200" dirty="0">
                <a:latin typeface="Calibri" panose="020F0502020204030204" pitchFamily="34" charset="0"/>
                <a:cs typeface="Calibri" panose="020F0502020204030204" pitchFamily="34" charset="0"/>
              </a:rPr>
              <a:t>That a person will become violent or </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aggressive</a:t>
            </a:r>
            <a:endParaRPr lang="en-US" sz="3200"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stretch>
            <a:fillRect/>
          </a:stretch>
        </p:blipFill>
        <p:spPr>
          <a:xfrm>
            <a:off x="8307588" y="2948254"/>
            <a:ext cx="3775760" cy="3775760"/>
          </a:xfrm>
          <a:prstGeom prst="rect">
            <a:avLst/>
          </a:prstGeom>
        </p:spPr>
      </p:pic>
    </p:spTree>
    <p:extLst>
      <p:ext uri="{BB962C8B-B14F-4D97-AF65-F5344CB8AC3E}">
        <p14:creationId xmlns:p14="http://schemas.microsoft.com/office/powerpoint/2010/main" val="64661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92421"/>
            <a:ext cx="10515600" cy="726696"/>
          </a:xfrm>
        </p:spPr>
        <p:txBody>
          <a:bodyPr>
            <a:normAutofit/>
          </a:bodyPr>
          <a:lstStyle/>
          <a:p>
            <a:pPr algn="ctr"/>
            <a:r>
              <a:rPr lang="en-US" sz="4000" dirty="0" smtClean="0">
                <a:latin typeface="Calibri" panose="020F0502020204030204" pitchFamily="34" charset="0"/>
              </a:rPr>
              <a:t>Types </a:t>
            </a:r>
            <a:r>
              <a:rPr lang="en-US" sz="4000" dirty="0" smtClean="0">
                <a:latin typeface="Calibri" panose="020F0502020204030204" pitchFamily="34" charset="0"/>
              </a:rPr>
              <a:t>of </a:t>
            </a:r>
            <a:r>
              <a:rPr lang="en-US" sz="4000" dirty="0" smtClean="0">
                <a:latin typeface="Calibri" panose="020F0502020204030204" pitchFamily="34" charset="0"/>
              </a:rPr>
              <a:t>Dementia</a:t>
            </a:r>
            <a:endParaRPr lang="en-CA" sz="4800" dirty="0"/>
          </a:p>
        </p:txBody>
      </p:sp>
      <p:pic>
        <p:nvPicPr>
          <p:cNvPr id="6" name="Picture 2" descr="https://s-media-cache-ak0.pinimg.com/736x/5d/6f/b6/5d6fb6eb582086f4d54399b9c2d7722d.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60675" y="1323975"/>
            <a:ext cx="6470650" cy="4852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59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smtClean="0">
                <a:latin typeface="Calibri" panose="020F0502020204030204" pitchFamily="34" charset="0"/>
              </a:rPr>
              <a:t>How </a:t>
            </a:r>
            <a:r>
              <a:rPr lang="en-US" sz="3600" dirty="0" smtClean="0">
                <a:latin typeface="Calibri" panose="020F0502020204030204" pitchFamily="34" charset="0"/>
              </a:rPr>
              <a:t>might you know if someone has Dementia?</a:t>
            </a:r>
            <a:endParaRPr lang="en-CA" sz="3600" dirty="0"/>
          </a:p>
        </p:txBody>
      </p:sp>
      <p:sp>
        <p:nvSpPr>
          <p:cNvPr id="2" name="Content Placeholder 1"/>
          <p:cNvSpPr>
            <a:spLocks noGrp="1"/>
          </p:cNvSpPr>
          <p:nvPr>
            <p:ph idx="1"/>
          </p:nvPr>
        </p:nvSpPr>
        <p:spPr/>
        <p:txBody>
          <a:bodyPr>
            <a:normAutofit/>
          </a:bodyPr>
          <a:lstStyle/>
          <a:p>
            <a:r>
              <a:rPr lang="en-US" sz="3200" dirty="0" smtClean="0">
                <a:latin typeface="Calibri" panose="020F0502020204030204" pitchFamily="34" charset="0"/>
                <a:cs typeface="Calibri" panose="020F0502020204030204" pitchFamily="34" charset="0"/>
              </a:rPr>
              <a:t>Problems with memory</a:t>
            </a:r>
            <a:endParaRPr lang="en-CA" sz="3200" dirty="0">
              <a:latin typeface="Calibri" panose="020F0502020204030204" pitchFamily="34" charset="0"/>
              <a:cs typeface="Calibri" panose="020F0502020204030204" pitchFamily="34" charset="0"/>
            </a:endParaRPr>
          </a:p>
          <a:p>
            <a:r>
              <a:rPr lang="en-US" sz="3200" dirty="0" smtClean="0">
                <a:latin typeface="Calibri" panose="020F0502020204030204" pitchFamily="34" charset="0"/>
                <a:cs typeface="Calibri" panose="020F0502020204030204" pitchFamily="34" charset="0"/>
              </a:rPr>
              <a:t>Difficulty with familiar tasks</a:t>
            </a:r>
          </a:p>
          <a:p>
            <a:r>
              <a:rPr lang="en-US" sz="3200" dirty="0" smtClean="0">
                <a:latin typeface="Calibri" panose="020F0502020204030204" pitchFamily="34" charset="0"/>
                <a:cs typeface="Calibri" panose="020F0502020204030204" pitchFamily="34" charset="0"/>
              </a:rPr>
              <a:t>Disorientation of time or place</a:t>
            </a:r>
          </a:p>
          <a:p>
            <a:r>
              <a:rPr lang="en-US" sz="3200" dirty="0" smtClean="0">
                <a:latin typeface="Calibri" panose="020F0502020204030204" pitchFamily="34" charset="0"/>
                <a:cs typeface="Calibri" panose="020F0502020204030204" pitchFamily="34" charset="0"/>
              </a:rPr>
              <a:t>Unable to find the right words</a:t>
            </a:r>
          </a:p>
          <a:p>
            <a:r>
              <a:rPr lang="en-US" sz="3200" dirty="0" smtClean="0">
                <a:latin typeface="Calibri" panose="020F0502020204030204" pitchFamily="34" charset="0"/>
                <a:cs typeface="Calibri" panose="020F0502020204030204" pitchFamily="34" charset="0"/>
              </a:rPr>
              <a:t>Problems with abstract thinking</a:t>
            </a:r>
          </a:p>
          <a:p>
            <a:r>
              <a:rPr lang="en-US" sz="3200" dirty="0" smtClean="0">
                <a:latin typeface="Calibri" panose="020F0502020204030204" pitchFamily="34" charset="0"/>
                <a:cs typeface="Calibri" panose="020F0502020204030204" pitchFamily="34" charset="0"/>
              </a:rPr>
              <a:t>Challenges following conversations</a:t>
            </a:r>
          </a:p>
          <a:p>
            <a:r>
              <a:rPr lang="en-US" sz="3200" dirty="0" smtClean="0">
                <a:latin typeface="Calibri" panose="020F0502020204030204" pitchFamily="34" charset="0"/>
                <a:cs typeface="Calibri" panose="020F0502020204030204" pitchFamily="34" charset="0"/>
              </a:rPr>
              <a:t>Poor </a:t>
            </a:r>
            <a:r>
              <a:rPr lang="en-US" sz="3200" dirty="0" err="1" smtClean="0">
                <a:latin typeface="Calibri" panose="020F0502020204030204" pitchFamily="34" charset="0"/>
                <a:cs typeface="Calibri" panose="020F0502020204030204" pitchFamily="34" charset="0"/>
              </a:rPr>
              <a:t>judgement</a:t>
            </a:r>
            <a:endParaRPr lang="en-US" sz="32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5970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5370" y="161508"/>
            <a:ext cx="10515600" cy="1325563"/>
          </a:xfrm>
        </p:spPr>
        <p:txBody>
          <a:bodyPr>
            <a:normAutofit/>
          </a:bodyPr>
          <a:lstStyle/>
          <a:p>
            <a:pPr algn="ctr"/>
            <a:r>
              <a:rPr lang="en-US" sz="3600" dirty="0" smtClean="0">
                <a:latin typeface="Calibri" panose="020F0502020204030204" pitchFamily="34" charset="0"/>
              </a:rPr>
              <a:t>Dementia </a:t>
            </a:r>
            <a:r>
              <a:rPr lang="en-US" sz="3600" dirty="0" smtClean="0">
                <a:latin typeface="Calibri" panose="020F0502020204030204" pitchFamily="34" charset="0"/>
              </a:rPr>
              <a:t>Risk Reduction Tips</a:t>
            </a:r>
            <a:endParaRPr lang="en-CA" sz="3600" dirty="0"/>
          </a:p>
        </p:txBody>
      </p:sp>
      <p:sp>
        <p:nvSpPr>
          <p:cNvPr id="2" name="Content Placeholder 1"/>
          <p:cNvSpPr>
            <a:spLocks noGrp="1"/>
          </p:cNvSpPr>
          <p:nvPr>
            <p:ph idx="1"/>
          </p:nvPr>
        </p:nvSpPr>
        <p:spPr>
          <a:xfrm>
            <a:off x="838199" y="1487071"/>
            <a:ext cx="10762397" cy="4954672"/>
          </a:xfrm>
        </p:spPr>
        <p:txBody>
          <a:bodyPr>
            <a:normAutofit/>
          </a:bodyPr>
          <a:lstStyle/>
          <a:p>
            <a:endParaRPr lang="en-US" sz="2000" dirty="0" smtClean="0">
              <a:latin typeface="Calibri" panose="020F0502020204030204" pitchFamily="34" charset="0"/>
              <a:cs typeface="Calibri" panose="020F0502020204030204" pitchFamily="34" charset="0"/>
            </a:endParaRPr>
          </a:p>
        </p:txBody>
      </p:sp>
      <p:pic>
        <p:nvPicPr>
          <p:cNvPr id="4" name="Content Placeholder 3"/>
          <p:cNvPicPr>
            <a:picLocks/>
          </p:cNvPicPr>
          <p:nvPr/>
        </p:nvPicPr>
        <p:blipFill>
          <a:blip r:embed="rId3"/>
          <a:stretch>
            <a:fillRect/>
          </a:stretch>
        </p:blipFill>
        <p:spPr>
          <a:xfrm>
            <a:off x="1045254" y="1785047"/>
            <a:ext cx="2543175" cy="1800225"/>
          </a:xfrm>
          <a:prstGeom prst="rect">
            <a:avLst/>
          </a:prstGeom>
        </p:spPr>
      </p:pic>
      <p:pic>
        <p:nvPicPr>
          <p:cNvPr id="5" name="Picture 4"/>
          <p:cNvPicPr/>
          <p:nvPr/>
        </p:nvPicPr>
        <p:blipFill>
          <a:blip r:embed="rId4"/>
          <a:stretch>
            <a:fillRect/>
          </a:stretch>
        </p:blipFill>
        <p:spPr>
          <a:xfrm>
            <a:off x="8766946" y="1785047"/>
            <a:ext cx="1828165" cy="1933575"/>
          </a:xfrm>
          <a:prstGeom prst="rect">
            <a:avLst/>
          </a:prstGeom>
        </p:spPr>
      </p:pic>
      <p:pic>
        <p:nvPicPr>
          <p:cNvPr id="6" name="Picture 5"/>
          <p:cNvPicPr/>
          <p:nvPr/>
        </p:nvPicPr>
        <p:blipFill>
          <a:blip r:embed="rId5"/>
          <a:stretch>
            <a:fillRect/>
          </a:stretch>
        </p:blipFill>
        <p:spPr>
          <a:xfrm>
            <a:off x="1007155" y="3805690"/>
            <a:ext cx="2619375" cy="1743075"/>
          </a:xfrm>
          <a:prstGeom prst="rect">
            <a:avLst/>
          </a:prstGeom>
        </p:spPr>
      </p:pic>
      <p:pic>
        <p:nvPicPr>
          <p:cNvPr id="7" name="Picture 6"/>
          <p:cNvPicPr/>
          <p:nvPr/>
        </p:nvPicPr>
        <p:blipFill>
          <a:blip r:embed="rId6"/>
          <a:stretch>
            <a:fillRect/>
          </a:stretch>
        </p:blipFill>
        <p:spPr>
          <a:xfrm>
            <a:off x="4657614" y="2838387"/>
            <a:ext cx="3123565" cy="2242820"/>
          </a:xfrm>
          <a:prstGeom prst="rect">
            <a:avLst/>
          </a:prstGeom>
        </p:spPr>
      </p:pic>
      <p:pic>
        <p:nvPicPr>
          <p:cNvPr id="8" name="Picture 7"/>
          <p:cNvPicPr/>
          <p:nvPr/>
        </p:nvPicPr>
        <p:blipFill>
          <a:blip r:embed="rId7"/>
          <a:stretch>
            <a:fillRect/>
          </a:stretch>
        </p:blipFill>
        <p:spPr>
          <a:xfrm>
            <a:off x="8547237" y="4034790"/>
            <a:ext cx="2267585" cy="2009140"/>
          </a:xfrm>
          <a:prstGeom prst="rect">
            <a:avLst/>
          </a:prstGeom>
        </p:spPr>
      </p:pic>
    </p:spTree>
    <p:extLst>
      <p:ext uri="{BB962C8B-B14F-4D97-AF65-F5344CB8AC3E}">
        <p14:creationId xmlns:p14="http://schemas.microsoft.com/office/powerpoint/2010/main" val="49762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What </a:t>
            </a:r>
            <a:r>
              <a:rPr lang="en-US" sz="4000" dirty="0" smtClean="0">
                <a:latin typeface="Calibri" panose="020F0502020204030204" pitchFamily="34" charset="0"/>
              </a:rPr>
              <a:t>does it feel like?</a:t>
            </a:r>
            <a:endParaRPr lang="en-CA" sz="4000" dirty="0"/>
          </a:p>
        </p:txBody>
      </p:sp>
      <p:pic>
        <p:nvPicPr>
          <p:cNvPr id="6" name="Content Placeholder 5"/>
          <p:cNvPicPr>
            <a:picLocks noGrp="1" noChangeAspect="1"/>
          </p:cNvPicPr>
          <p:nvPr>
            <p:ph idx="1"/>
          </p:nvPr>
        </p:nvPicPr>
        <p:blipFill>
          <a:blip r:embed="rId3"/>
          <a:stretch>
            <a:fillRect/>
          </a:stretch>
        </p:blipFill>
        <p:spPr>
          <a:xfrm>
            <a:off x="2034085" y="1856190"/>
            <a:ext cx="1600200" cy="3114675"/>
          </a:xfrm>
          <a:prstGeom prst="rect">
            <a:avLst/>
          </a:prstGeom>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6939" y="1856190"/>
            <a:ext cx="1950170" cy="335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7207" y="1856190"/>
            <a:ext cx="1923727" cy="335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0195" y="1856190"/>
            <a:ext cx="1945005" cy="335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917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cs typeface="Calibri" panose="020F0502020204030204" pitchFamily="34" charset="0"/>
              </a:rPr>
              <a:t>Small </a:t>
            </a:r>
            <a:r>
              <a:rPr lang="en-US" sz="4000" dirty="0">
                <a:latin typeface="Calibri" panose="020F0502020204030204" pitchFamily="34" charset="0"/>
                <a:cs typeface="Calibri" panose="020F0502020204030204" pitchFamily="34" charset="0"/>
              </a:rPr>
              <a:t>changes help make a </a:t>
            </a:r>
            <a:r>
              <a:rPr lang="en-US" sz="4000" dirty="0" smtClean="0">
                <a:latin typeface="Calibri" panose="020F0502020204030204" pitchFamily="34" charset="0"/>
                <a:cs typeface="Calibri" panose="020F0502020204030204" pitchFamily="34" charset="0"/>
              </a:rPr>
              <a:t/>
            </a:r>
            <a:br>
              <a:rPr lang="en-US" sz="4000" dirty="0" smtClean="0">
                <a:latin typeface="Calibri" panose="020F0502020204030204" pitchFamily="34" charset="0"/>
                <a:cs typeface="Calibri" panose="020F0502020204030204" pitchFamily="34" charset="0"/>
              </a:rPr>
            </a:br>
            <a:r>
              <a:rPr lang="en-US" sz="4000" dirty="0" smtClean="0">
                <a:latin typeface="Calibri" panose="020F0502020204030204" pitchFamily="34" charset="0"/>
                <a:cs typeface="Calibri" panose="020F0502020204030204" pitchFamily="34" charset="0"/>
              </a:rPr>
              <a:t>Dementia </a:t>
            </a:r>
            <a:r>
              <a:rPr lang="en-US" sz="4000" dirty="0" smtClean="0">
                <a:latin typeface="Calibri" panose="020F0502020204030204" pitchFamily="34" charset="0"/>
                <a:cs typeface="Calibri" panose="020F0502020204030204" pitchFamily="34" charset="0"/>
              </a:rPr>
              <a:t>Friendly Community</a:t>
            </a:r>
            <a:endParaRPr lang="en-CA" sz="4000"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p:txBody>
          <a:bodyPr>
            <a:normAutofit/>
          </a:bodyPr>
          <a:lstStyle/>
          <a:p>
            <a:endParaRPr lang="en-US" sz="3500" dirty="0" smtClean="0">
              <a:latin typeface="Calibri" panose="020F0502020204030204" pitchFamily="34" charset="0"/>
              <a:cs typeface="Calibri" panose="020F0502020204030204" pitchFamily="34" charset="0"/>
              <a:hlinkClick r:id="rId3"/>
            </a:endParaRPr>
          </a:p>
          <a:p>
            <a:r>
              <a:rPr lang="en-US" sz="3200" dirty="0">
                <a:latin typeface="Calibri" panose="020F0502020204030204" pitchFamily="34" charset="0"/>
                <a:cs typeface="Calibri" panose="020F0502020204030204" pitchFamily="34" charset="0"/>
                <a:hlinkClick r:id="rId3"/>
              </a:rPr>
              <a:t>https</a:t>
            </a:r>
            <a:r>
              <a:rPr lang="en-US" sz="3200" dirty="0">
                <a:latin typeface="Calibri" panose="020F0502020204030204" pitchFamily="34" charset="0"/>
                <a:cs typeface="Calibri" panose="020F0502020204030204" pitchFamily="34" charset="0"/>
                <a:hlinkClick r:id="rId3"/>
              </a:rPr>
              <a:t>://www.youtube.com/watch?v=Fz8ACEu7Lho</a:t>
            </a:r>
            <a:r>
              <a:rPr lang="en-US" sz="3200" dirty="0">
                <a:latin typeface="Calibri" panose="020F0502020204030204" pitchFamily="34" charset="0"/>
                <a:cs typeface="Calibri" panose="020F0502020204030204" pitchFamily="34" charset="0"/>
              </a:rPr>
              <a:t> </a:t>
            </a:r>
          </a:p>
          <a:p>
            <a:pPr marL="0" indent="0">
              <a:buNone/>
            </a:pPr>
            <a:endParaRPr lang="en-US" sz="35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In this film we see Mary as she encounters people in her community, and see how a little bit of time and consideration for people living with dementia can make all the difference to their daily lives.</a:t>
            </a:r>
            <a:r>
              <a:rPr lang="en-US" sz="3600" dirty="0">
                <a:latin typeface="Calibri" panose="020F0502020204030204" pitchFamily="34" charset="0"/>
                <a:cs typeface="Calibri" panose="020F0502020204030204" pitchFamily="34" charset="0"/>
              </a:rPr>
              <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683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02449"/>
            <a:ext cx="10515600" cy="1325563"/>
          </a:xfrm>
        </p:spPr>
        <p:txBody>
          <a:bodyPr>
            <a:normAutofit/>
          </a:bodyPr>
          <a:lstStyle/>
          <a:p>
            <a:pPr algn="ctr"/>
            <a:r>
              <a:rPr lang="en-US" sz="4000" dirty="0" smtClean="0">
                <a:latin typeface="Calibri" panose="020F0502020204030204" pitchFamily="34" charset="0"/>
              </a:rPr>
              <a:t>Know </a:t>
            </a:r>
            <a:r>
              <a:rPr lang="en-US" sz="4000" dirty="0" smtClean="0">
                <a:latin typeface="Calibri" panose="020F0502020204030204" pitchFamily="34" charset="0"/>
              </a:rPr>
              <a:t>How to Communicate</a:t>
            </a:r>
            <a:endParaRPr lang="en-CA" sz="4000"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a:xfrm>
            <a:off x="838200" y="1428012"/>
            <a:ext cx="10515600" cy="5429988"/>
          </a:xfrm>
        </p:spPr>
        <p:txBody>
          <a:bodyPr>
            <a:noAutofit/>
          </a:bodyPr>
          <a:lstStyle/>
          <a:p>
            <a:r>
              <a:rPr lang="en-US" sz="2400" dirty="0" smtClean="0">
                <a:latin typeface="Calibri" panose="020F0502020204030204" pitchFamily="34" charset="0"/>
                <a:cs typeface="Calibri" panose="020F0502020204030204" pitchFamily="34" charset="0"/>
              </a:rPr>
              <a:t>Smile warmly, approach from the front and </a:t>
            </a:r>
            <a:r>
              <a:rPr lang="en-US" sz="2400" dirty="0" smtClean="0">
                <a:latin typeface="Calibri" panose="020F0502020204030204" pitchFamily="34" charset="0"/>
                <a:cs typeface="Calibri" panose="020F0502020204030204" pitchFamily="34" charset="0"/>
              </a:rPr>
              <a:t>attempt </a:t>
            </a:r>
            <a:r>
              <a:rPr lang="en-US" sz="2400" dirty="0">
                <a:latin typeface="Calibri" panose="020F0502020204030204" pitchFamily="34" charset="0"/>
                <a:cs typeface="Calibri" panose="020F0502020204030204" pitchFamily="34" charset="0"/>
              </a:rPr>
              <a:t>to make eye </a:t>
            </a:r>
            <a:r>
              <a:rPr lang="en-US" sz="2400" dirty="0" smtClean="0">
                <a:latin typeface="Calibri" panose="020F0502020204030204" pitchFamily="34" charset="0"/>
                <a:cs typeface="Calibri" panose="020F0502020204030204" pitchFamily="34" charset="0"/>
              </a:rPr>
              <a:t>contact </a:t>
            </a:r>
          </a:p>
          <a:p>
            <a:pPr lvl="0"/>
            <a:r>
              <a:rPr lang="en-US" sz="2400" dirty="0">
                <a:latin typeface="Calibri" panose="020F0502020204030204" pitchFamily="34" charset="0"/>
                <a:cs typeface="Calibri" panose="020F0502020204030204" pitchFamily="34" charset="0"/>
              </a:rPr>
              <a:t>Approach </a:t>
            </a:r>
            <a:r>
              <a:rPr lang="en-US" sz="2400" dirty="0" smtClean="0">
                <a:latin typeface="Calibri" panose="020F0502020204030204" pitchFamily="34" charset="0"/>
                <a:cs typeface="Calibri" panose="020F0502020204030204" pitchFamily="34" charset="0"/>
              </a:rPr>
              <a:t>low</a:t>
            </a:r>
            <a:r>
              <a:rPr lang="en-US" sz="2400" dirty="0">
                <a:latin typeface="Calibri" panose="020F0502020204030204" pitchFamily="34" charset="0"/>
                <a:cs typeface="Calibri" panose="020F0502020204030204" pitchFamily="34" charset="0"/>
              </a:rPr>
              <a:t>, slow, from the front </a:t>
            </a:r>
            <a:r>
              <a:rPr lang="en-US" sz="2400" dirty="0" smtClean="0">
                <a:latin typeface="Calibri" panose="020F0502020204030204" pitchFamily="34" charset="0"/>
                <a:cs typeface="Calibri" panose="020F0502020204030204" pitchFamily="34" charset="0"/>
              </a:rPr>
              <a:t>for individuals </a:t>
            </a:r>
            <a:r>
              <a:rPr lang="en-US" sz="2400" dirty="0" smtClean="0">
                <a:latin typeface="Calibri" panose="020F0502020204030204" pitchFamily="34" charset="0"/>
                <a:cs typeface="Calibri" panose="020F0502020204030204" pitchFamily="34" charset="0"/>
              </a:rPr>
              <a:t>in a wheelchair</a:t>
            </a:r>
          </a:p>
          <a:p>
            <a:r>
              <a:rPr lang="en-US" sz="2400" dirty="0" smtClean="0">
                <a:latin typeface="Calibri" panose="020F0502020204030204" pitchFamily="34" charset="0"/>
                <a:cs typeface="Calibri" panose="020F0502020204030204" pitchFamily="34" charset="0"/>
              </a:rPr>
              <a:t>Minimize distractions</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Make one point at a time</a:t>
            </a:r>
          </a:p>
          <a:p>
            <a:r>
              <a:rPr lang="en-US" sz="2400" dirty="0">
                <a:latin typeface="Calibri" panose="020F0502020204030204" pitchFamily="34" charset="0"/>
                <a:cs typeface="Calibri" panose="020F0502020204030204" pitchFamily="34" charset="0"/>
              </a:rPr>
              <a:t>Allow time for response</a:t>
            </a:r>
          </a:p>
          <a:p>
            <a:r>
              <a:rPr lang="en-US" sz="2400" dirty="0">
                <a:latin typeface="Calibri" panose="020F0502020204030204" pitchFamily="34" charset="0"/>
                <a:cs typeface="Calibri" panose="020F0502020204030204" pitchFamily="34" charset="0"/>
              </a:rPr>
              <a:t>Ask close-ended </a:t>
            </a:r>
            <a:r>
              <a:rPr lang="en-US" sz="2400" dirty="0" smtClean="0">
                <a:latin typeface="Calibri" panose="020F0502020204030204" pitchFamily="34" charset="0"/>
                <a:cs typeface="Calibri" panose="020F0502020204030204" pitchFamily="34" charset="0"/>
              </a:rPr>
              <a:t>questions</a:t>
            </a:r>
          </a:p>
          <a:p>
            <a:r>
              <a:rPr lang="en-US" sz="2400" dirty="0">
                <a:latin typeface="Calibri" panose="020F0502020204030204" pitchFamily="34" charset="0"/>
                <a:cs typeface="Calibri" panose="020F0502020204030204" pitchFamily="34" charset="0"/>
              </a:rPr>
              <a:t>Do not </a:t>
            </a:r>
            <a:r>
              <a:rPr lang="en-US" sz="2400" dirty="0" smtClean="0">
                <a:latin typeface="Calibri" panose="020F0502020204030204" pitchFamily="34" charset="0"/>
                <a:cs typeface="Calibri" panose="020F0502020204030204" pitchFamily="34" charset="0"/>
              </a:rPr>
              <a:t>correct</a:t>
            </a:r>
          </a:p>
          <a:p>
            <a:r>
              <a:rPr lang="en-US" sz="2400" dirty="0" smtClean="0">
                <a:latin typeface="Calibri" panose="020F0502020204030204" pitchFamily="34" charset="0"/>
                <a:cs typeface="Calibri" panose="020F0502020204030204" pitchFamily="34" charset="0"/>
              </a:rPr>
              <a:t>Respond to a look of distress</a:t>
            </a:r>
          </a:p>
          <a:p>
            <a:r>
              <a:rPr lang="en-US" sz="2400" dirty="0" smtClean="0">
                <a:latin typeface="Calibri" panose="020F0502020204030204" pitchFamily="34" charset="0"/>
                <a:cs typeface="Calibri" panose="020F0502020204030204" pitchFamily="34" charset="0"/>
              </a:rPr>
              <a:t>Keep it simple</a:t>
            </a:r>
          </a:p>
          <a:p>
            <a:r>
              <a:rPr lang="en-US" sz="2400" dirty="0" smtClean="0">
                <a:latin typeface="Calibri" panose="020F0502020204030204" pitchFamily="34" charset="0"/>
                <a:cs typeface="Calibri" panose="020F0502020204030204" pitchFamily="34" charset="0"/>
              </a:rPr>
              <a:t>Treat </a:t>
            </a:r>
            <a:r>
              <a:rPr lang="en-US" sz="2400" dirty="0">
                <a:latin typeface="Calibri" panose="020F0502020204030204" pitchFamily="34" charset="0"/>
                <a:cs typeface="Calibri" panose="020F0502020204030204" pitchFamily="34" charset="0"/>
              </a:rPr>
              <a:t>person as an </a:t>
            </a:r>
            <a:r>
              <a:rPr lang="en-US" sz="2400" dirty="0" smtClean="0">
                <a:latin typeface="Calibri" panose="020F0502020204030204" pitchFamily="34" charset="0"/>
                <a:cs typeface="Calibri" panose="020F0502020204030204" pitchFamily="34" charset="0"/>
              </a:rPr>
              <a:t>adult</a:t>
            </a:r>
            <a:endParaRPr lang="en-US" sz="2600" dirty="0" smtClean="0">
              <a:latin typeface="Calibri" panose="020F0502020204030204" pitchFamily="34" charset="0"/>
              <a:cs typeface="Calibri" panose="020F0502020204030204" pitchFamily="34" charset="0"/>
            </a:endParaRPr>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4032" y="3038790"/>
            <a:ext cx="2971800" cy="3654431"/>
          </a:xfrm>
          <a:prstGeom prst="rect">
            <a:avLst/>
          </a:prstGeom>
        </p:spPr>
      </p:pic>
    </p:spTree>
    <p:extLst>
      <p:ext uri="{BB962C8B-B14F-4D97-AF65-F5344CB8AC3E}">
        <p14:creationId xmlns:p14="http://schemas.microsoft.com/office/powerpoint/2010/main" val="190701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Be </a:t>
            </a:r>
            <a:r>
              <a:rPr lang="en-US" sz="4000" dirty="0" smtClean="0">
                <a:latin typeface="Calibri" panose="020F0502020204030204" pitchFamily="34" charset="0"/>
              </a:rPr>
              <a:t>Aware of your Body Language</a:t>
            </a:r>
            <a:endParaRPr lang="en-CA" sz="4000"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p:txBody>
          <a:bodyPr>
            <a:normAutofit fontScale="25000" lnSpcReduction="20000"/>
          </a:bodyPr>
          <a:lstStyle/>
          <a:p>
            <a:r>
              <a:rPr lang="en-US" sz="12800" dirty="0">
                <a:latin typeface="Calibri" panose="020F0502020204030204" pitchFamily="34" charset="0"/>
                <a:cs typeface="Calibri" panose="020F0502020204030204" pitchFamily="34" charset="0"/>
              </a:rPr>
              <a:t>Maintain positive </a:t>
            </a:r>
            <a:r>
              <a:rPr lang="en-US" sz="12800" dirty="0" smtClean="0">
                <a:latin typeface="Calibri" panose="020F0502020204030204" pitchFamily="34" charset="0"/>
                <a:cs typeface="Calibri" panose="020F0502020204030204" pitchFamily="34" charset="0"/>
              </a:rPr>
              <a:t>attitude</a:t>
            </a:r>
          </a:p>
          <a:p>
            <a:pPr lvl="1"/>
            <a:r>
              <a:rPr lang="en-US" sz="12400" dirty="0" smtClean="0">
                <a:solidFill>
                  <a:prstClr val="black"/>
                </a:solidFill>
                <a:latin typeface="Calibri" panose="020F0502020204030204" pitchFamily="34" charset="0"/>
                <a:cs typeface="Calibri" panose="020F0502020204030204" pitchFamily="34" charset="0"/>
              </a:rPr>
              <a:t>Positive </a:t>
            </a:r>
            <a:r>
              <a:rPr lang="en-US" sz="12400" dirty="0">
                <a:solidFill>
                  <a:prstClr val="black"/>
                </a:solidFill>
                <a:latin typeface="Calibri" panose="020F0502020204030204" pitchFamily="34" charset="0"/>
                <a:cs typeface="Calibri" panose="020F0502020204030204" pitchFamily="34" charset="0"/>
              </a:rPr>
              <a:t>tone of </a:t>
            </a:r>
            <a:r>
              <a:rPr lang="en-US" sz="12400" dirty="0" smtClean="0">
                <a:solidFill>
                  <a:prstClr val="black"/>
                </a:solidFill>
                <a:latin typeface="Calibri" panose="020F0502020204030204" pitchFamily="34" charset="0"/>
                <a:cs typeface="Calibri" panose="020F0502020204030204" pitchFamily="34" charset="0"/>
              </a:rPr>
              <a:t>voice</a:t>
            </a:r>
          </a:p>
          <a:p>
            <a:pPr lvl="1"/>
            <a:r>
              <a:rPr lang="en-US" sz="12800" dirty="0" smtClean="0">
                <a:solidFill>
                  <a:prstClr val="black"/>
                </a:solidFill>
                <a:latin typeface="Calibri" panose="020F0502020204030204" pitchFamily="34" charset="0"/>
                <a:cs typeface="Calibri" panose="020F0502020204030204" pitchFamily="34" charset="0"/>
              </a:rPr>
              <a:t>Be patient</a:t>
            </a:r>
          </a:p>
          <a:p>
            <a:pPr lvl="1"/>
            <a:endParaRPr lang="en-US" sz="12800" dirty="0">
              <a:solidFill>
                <a:prstClr val="black"/>
              </a:solidFill>
              <a:latin typeface="Calibri" panose="020F0502020204030204" pitchFamily="34" charset="0"/>
              <a:cs typeface="Calibri" panose="020F0502020204030204" pitchFamily="34" charset="0"/>
            </a:endParaRPr>
          </a:p>
          <a:p>
            <a:r>
              <a:rPr lang="en-US" sz="13200" dirty="0" smtClean="0">
                <a:solidFill>
                  <a:prstClr val="black"/>
                </a:solidFill>
                <a:latin typeface="Calibri" panose="020F0502020204030204" pitchFamily="34" charset="0"/>
                <a:cs typeface="Calibri" panose="020F0502020204030204" pitchFamily="34" charset="0"/>
              </a:rPr>
              <a:t>Be </a:t>
            </a:r>
            <a:r>
              <a:rPr lang="en-US" sz="13200" dirty="0">
                <a:solidFill>
                  <a:prstClr val="black"/>
                </a:solidFill>
                <a:latin typeface="Calibri" panose="020F0502020204030204" pitchFamily="34" charset="0"/>
                <a:cs typeface="Calibri" panose="020F0502020204030204" pitchFamily="34" charset="0"/>
              </a:rPr>
              <a:t>aware of non-verbal </a:t>
            </a:r>
            <a:r>
              <a:rPr lang="en-US" sz="13200" dirty="0" smtClean="0">
                <a:solidFill>
                  <a:prstClr val="black"/>
                </a:solidFill>
                <a:latin typeface="Calibri" panose="020F0502020204030204" pitchFamily="34" charset="0"/>
                <a:cs typeface="Calibri" panose="020F0502020204030204" pitchFamily="34" charset="0"/>
              </a:rPr>
              <a:t>communication</a:t>
            </a:r>
          </a:p>
          <a:p>
            <a:pPr lvl="1"/>
            <a:r>
              <a:rPr lang="en-US" sz="12400" dirty="0" smtClean="0">
                <a:solidFill>
                  <a:prstClr val="black"/>
                </a:solidFill>
                <a:latin typeface="Calibri" panose="020F0502020204030204" pitchFamily="34" charset="0"/>
                <a:cs typeface="Calibri" panose="020F0502020204030204" pitchFamily="34" charset="0"/>
              </a:rPr>
              <a:t>Gestures</a:t>
            </a:r>
            <a:endParaRPr lang="en-US" sz="12400" dirty="0">
              <a:solidFill>
                <a:prstClr val="black"/>
              </a:solidFill>
              <a:latin typeface="Calibri" panose="020F0502020204030204" pitchFamily="34" charset="0"/>
              <a:cs typeface="Calibri" panose="020F0502020204030204" pitchFamily="34" charset="0"/>
            </a:endParaRPr>
          </a:p>
          <a:p>
            <a:pPr lvl="1"/>
            <a:r>
              <a:rPr lang="en-US" sz="12800" dirty="0" smtClean="0">
                <a:solidFill>
                  <a:prstClr val="black"/>
                </a:solidFill>
                <a:latin typeface="Calibri" panose="020F0502020204030204" pitchFamily="34" charset="0"/>
                <a:cs typeface="Calibri" panose="020F0502020204030204" pitchFamily="34" charset="0"/>
              </a:rPr>
              <a:t>Facial expressions</a:t>
            </a:r>
          </a:p>
          <a:p>
            <a:pPr lvl="1"/>
            <a:r>
              <a:rPr lang="en-US" sz="12800" dirty="0" smtClean="0">
                <a:solidFill>
                  <a:prstClr val="black"/>
                </a:solidFill>
                <a:latin typeface="Calibri" panose="020F0502020204030204" pitchFamily="34" charset="0"/>
                <a:cs typeface="Calibri" panose="020F0502020204030204" pitchFamily="34" charset="0"/>
              </a:rPr>
              <a:t>Posture</a:t>
            </a:r>
          </a:p>
          <a:p>
            <a:pPr lvl="1"/>
            <a:endParaRPr lang="en-US" sz="12800" dirty="0">
              <a:solidFill>
                <a:prstClr val="black"/>
              </a:solidFill>
              <a:latin typeface="Calibri" panose="020F0502020204030204" pitchFamily="34" charset="0"/>
              <a:cs typeface="Calibri" panose="020F0502020204030204" pitchFamily="34" charset="0"/>
            </a:endParaRPr>
          </a:p>
          <a:p>
            <a:r>
              <a:rPr lang="en-US" sz="13200" dirty="0" smtClean="0">
                <a:solidFill>
                  <a:prstClr val="black"/>
                </a:solidFill>
                <a:latin typeface="Calibri" panose="020F0502020204030204" pitchFamily="34" charset="0"/>
                <a:cs typeface="Calibri" panose="020F0502020204030204" pitchFamily="34" charset="0"/>
              </a:rPr>
              <a:t>Meet </a:t>
            </a:r>
            <a:r>
              <a:rPr lang="en-US" sz="13200" dirty="0">
                <a:solidFill>
                  <a:prstClr val="black"/>
                </a:solidFill>
                <a:latin typeface="Calibri" panose="020F0502020204030204" pitchFamily="34" charset="0"/>
                <a:cs typeface="Calibri" panose="020F0502020204030204" pitchFamily="34" charset="0"/>
              </a:rPr>
              <a:t>the person on their level</a:t>
            </a:r>
          </a:p>
          <a:p>
            <a:endParaRPr lang="en-US" sz="7400" dirty="0" smtClean="0">
              <a:latin typeface="Calibri" panose="020F0502020204030204" pitchFamily="34" charset="0"/>
              <a:cs typeface="Calibri" panose="020F0502020204030204" pitchFamily="34" charset="0"/>
              <a:hlinkClick r:id="rId3"/>
            </a:endParaRPr>
          </a:p>
          <a:p>
            <a:pPr marL="0" indent="0">
              <a:lnSpc>
                <a:spcPct val="120000"/>
              </a:lnSpc>
              <a:buNone/>
            </a:pPr>
            <a:r>
              <a:rPr lang="en-US" sz="7400" dirty="0">
                <a:latin typeface="Calibri" panose="020F0502020204030204" pitchFamily="34" charset="0"/>
                <a:cs typeface="Calibri" panose="020F0502020204030204" pitchFamily="34" charset="0"/>
              </a:rPr>
              <a:t/>
            </a:r>
            <a:br>
              <a:rPr lang="en-US" sz="7400" dirty="0">
                <a:latin typeface="Calibri" panose="020F0502020204030204" pitchFamily="34" charset="0"/>
                <a:cs typeface="Calibri" panose="020F0502020204030204" pitchFamily="34" charset="0"/>
              </a:rPr>
            </a:br>
            <a:endParaRPr lang="en-US" sz="74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859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When </a:t>
            </a:r>
            <a:r>
              <a:rPr lang="en-US" sz="4000" dirty="0" smtClean="0">
                <a:latin typeface="Calibri" panose="020F0502020204030204" pitchFamily="34" charset="0"/>
              </a:rPr>
              <a:t>to </a:t>
            </a:r>
            <a:r>
              <a:rPr lang="en-US" sz="4000" dirty="0" smtClean="0">
                <a:latin typeface="Calibri" panose="020F0502020204030204" pitchFamily="34" charset="0"/>
              </a:rPr>
              <a:t>Seek </a:t>
            </a:r>
            <a:r>
              <a:rPr lang="en-US" sz="4000" dirty="0">
                <a:latin typeface="Calibri" panose="020F0502020204030204" pitchFamily="34" charset="0"/>
              </a:rPr>
              <a:t>H</a:t>
            </a:r>
            <a:r>
              <a:rPr lang="en-US" sz="4000" dirty="0" smtClean="0">
                <a:latin typeface="Calibri" panose="020F0502020204030204" pitchFamily="34" charset="0"/>
              </a:rPr>
              <a:t>elp</a:t>
            </a:r>
            <a:endParaRPr lang="en-CA" sz="4000" dirty="0"/>
          </a:p>
        </p:txBody>
      </p:sp>
      <p:sp>
        <p:nvSpPr>
          <p:cNvPr id="2" name="Content Placeholder 1"/>
          <p:cNvSpPr>
            <a:spLocks noGrp="1"/>
          </p:cNvSpPr>
          <p:nvPr>
            <p:ph idx="1"/>
          </p:nvPr>
        </p:nvSpPr>
        <p:spPr/>
        <p:txBody>
          <a:bodyPr>
            <a:normAutofit/>
          </a:bodyPr>
          <a:lstStyle/>
          <a:p>
            <a:r>
              <a:rPr lang="en-US" sz="3200" dirty="0" smtClean="0">
                <a:latin typeface="Calibri" panose="020F0502020204030204" pitchFamily="34" charset="0"/>
                <a:cs typeface="Calibri" panose="020F0502020204030204" pitchFamily="34" charset="0"/>
              </a:rPr>
              <a:t>Wandering</a:t>
            </a:r>
          </a:p>
          <a:p>
            <a:r>
              <a:rPr lang="en-US" sz="3200" dirty="0" smtClean="0">
                <a:latin typeface="Calibri" panose="020F0502020204030204" pitchFamily="34" charset="0"/>
                <a:cs typeface="Calibri" panose="020F0502020204030204" pitchFamily="34" charset="0"/>
              </a:rPr>
              <a:t>Physical distress</a:t>
            </a:r>
          </a:p>
          <a:p>
            <a:r>
              <a:rPr lang="en-US" sz="3200" dirty="0" smtClean="0">
                <a:latin typeface="Calibri" panose="020F0502020204030204" pitchFamily="34" charset="0"/>
                <a:cs typeface="Calibri" panose="020F0502020204030204" pitchFamily="34" charset="0"/>
              </a:rPr>
              <a:t>Severe emotional distress</a:t>
            </a:r>
          </a:p>
          <a:p>
            <a:r>
              <a:rPr lang="en-US" sz="3200" dirty="0" smtClean="0">
                <a:latin typeface="Calibri" panose="020F0502020204030204" pitchFamily="34" charset="0"/>
                <a:cs typeface="Calibri" panose="020F0502020204030204" pitchFamily="34" charset="0"/>
              </a:rPr>
              <a:t>What to do:</a:t>
            </a:r>
          </a:p>
          <a:p>
            <a:pPr lvl="1">
              <a:buFontTx/>
              <a:buChar char="-"/>
            </a:pPr>
            <a:r>
              <a:rPr lang="en-US" sz="3200" dirty="0" smtClean="0">
                <a:latin typeface="Calibri" panose="020F0502020204030204" pitchFamily="34" charset="0"/>
                <a:cs typeface="Calibri" panose="020F0502020204030204" pitchFamily="34" charset="0"/>
              </a:rPr>
              <a:t>Ask to call a family member</a:t>
            </a:r>
            <a:endParaRPr lang="en-CA" sz="3200" dirty="0">
              <a:latin typeface="Calibri" panose="020F0502020204030204" pitchFamily="34" charset="0"/>
              <a:cs typeface="Calibri" panose="020F0502020204030204" pitchFamily="34" charset="0"/>
            </a:endParaRPr>
          </a:p>
          <a:p>
            <a:pPr lvl="1">
              <a:buFontTx/>
              <a:buChar char="-"/>
            </a:pPr>
            <a:r>
              <a:rPr lang="en-US" sz="3200" dirty="0" smtClean="0">
                <a:latin typeface="Calibri" panose="020F0502020204030204" pitchFamily="34" charset="0"/>
                <a:cs typeface="Calibri" panose="020F0502020204030204" pitchFamily="34" charset="0"/>
              </a:rPr>
              <a:t>Call 911</a:t>
            </a:r>
          </a:p>
        </p:txBody>
      </p:sp>
    </p:spTree>
    <p:extLst>
      <p:ext uri="{BB962C8B-B14F-4D97-AF65-F5344CB8AC3E}">
        <p14:creationId xmlns:p14="http://schemas.microsoft.com/office/powerpoint/2010/main" val="302407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smtClean="0">
                <a:latin typeface="Calibri" panose="020F0502020204030204" pitchFamily="34" charset="0"/>
              </a:rPr>
              <a:t>Communicating in a Retail Setting</a:t>
            </a:r>
            <a:endParaRPr lang="en-CA" sz="3600"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p:txBody>
          <a:bodyPr>
            <a:normAutofit fontScale="92500" lnSpcReduction="10000"/>
          </a:bodyPr>
          <a:lstStyle/>
          <a:p>
            <a:pPr marL="0" indent="0">
              <a:buNone/>
            </a:pPr>
            <a:r>
              <a:rPr lang="en-US" sz="3200" dirty="0" smtClean="0">
                <a:latin typeface="Calibri" panose="020F0502020204030204" pitchFamily="34" charset="0"/>
                <a:cs typeface="Calibri" panose="020F0502020204030204" pitchFamily="34" charset="0"/>
              </a:rPr>
              <a:t>Responses </a:t>
            </a:r>
            <a:r>
              <a:rPr lang="en-US" sz="3200" dirty="0">
                <a:latin typeface="Calibri" panose="020F0502020204030204" pitchFamily="34" charset="0"/>
                <a:cs typeface="Calibri" panose="020F0502020204030204" pitchFamily="34" charset="0"/>
              </a:rPr>
              <a:t>to occurrences in a retail setting:</a:t>
            </a:r>
          </a:p>
          <a:p>
            <a:r>
              <a:rPr lang="en-US" sz="3200" dirty="0">
                <a:latin typeface="Calibri" panose="020F0502020204030204" pitchFamily="34" charset="0"/>
                <a:cs typeface="Calibri" panose="020F0502020204030204" pitchFamily="34" charset="0"/>
              </a:rPr>
              <a:t>Forgetting to </a:t>
            </a:r>
            <a:r>
              <a:rPr lang="en-US" sz="3200" dirty="0" smtClean="0">
                <a:latin typeface="Calibri" panose="020F0502020204030204" pitchFamily="34" charset="0"/>
                <a:cs typeface="Calibri" panose="020F0502020204030204" pitchFamily="34" charset="0"/>
              </a:rPr>
              <a:t>pay</a:t>
            </a:r>
          </a:p>
          <a:p>
            <a:r>
              <a:rPr lang="en-US" sz="3200" dirty="0" smtClean="0">
                <a:latin typeface="Calibri" panose="020F0502020204030204" pitchFamily="34" charset="0"/>
                <a:cs typeface="Calibri" panose="020F0502020204030204" pitchFamily="34" charset="0"/>
              </a:rPr>
              <a:t>Remembering </a:t>
            </a:r>
            <a:r>
              <a:rPr lang="en-US" sz="3200" dirty="0">
                <a:latin typeface="Calibri" panose="020F0502020204030204" pitchFamily="34" charset="0"/>
                <a:cs typeface="Calibri" panose="020F0502020204030204" pitchFamily="34" charset="0"/>
              </a:rPr>
              <a:t>and finding </a:t>
            </a:r>
            <a:r>
              <a:rPr lang="en-US" sz="3200" dirty="0" smtClean="0">
                <a:latin typeface="Calibri" panose="020F0502020204030204" pitchFamily="34" charset="0"/>
                <a:cs typeface="Calibri" panose="020F0502020204030204" pitchFamily="34" charset="0"/>
              </a:rPr>
              <a:t>items</a:t>
            </a:r>
          </a:p>
          <a:p>
            <a:r>
              <a:rPr lang="en-US" sz="3200" dirty="0" smtClean="0">
                <a:latin typeface="Calibri" panose="020F0502020204030204" pitchFamily="34" charset="0"/>
                <a:cs typeface="Calibri" panose="020F0502020204030204" pitchFamily="34" charset="0"/>
              </a:rPr>
              <a:t>Making choices</a:t>
            </a:r>
          </a:p>
          <a:p>
            <a:r>
              <a:rPr lang="en-US" sz="3200" dirty="0" smtClean="0">
                <a:latin typeface="Calibri" panose="020F0502020204030204" pitchFamily="34" charset="0"/>
                <a:cs typeface="Calibri" panose="020F0502020204030204" pitchFamily="34" charset="0"/>
              </a:rPr>
              <a:t>Handling money</a:t>
            </a:r>
            <a:endParaRPr lang="en-US" sz="3200" dirty="0">
              <a:latin typeface="Calibri" panose="020F0502020204030204" pitchFamily="34" charset="0"/>
              <a:cs typeface="Calibri" panose="020F0502020204030204" pitchFamily="34" charset="0"/>
            </a:endParaRPr>
          </a:p>
          <a:p>
            <a:pPr marL="0" indent="0">
              <a:buNone/>
            </a:pPr>
            <a:endParaRPr lang="en-CA" dirty="0">
              <a:latin typeface="Calibri" panose="020F0502020204030204" pitchFamily="34" charset="0"/>
              <a:cs typeface="Calibri" panose="020F0502020204030204" pitchFamily="34" charset="0"/>
            </a:endParaRPr>
          </a:p>
          <a:p>
            <a:pPr marL="0" indent="0">
              <a:buNone/>
            </a:pPr>
            <a:r>
              <a:rPr lang="en-US" sz="3200" b="1" dirty="0">
                <a:latin typeface="Calibri" panose="020F0502020204030204" pitchFamily="34" charset="0"/>
                <a:cs typeface="Calibri" panose="020F0502020204030204" pitchFamily="34" charset="0"/>
              </a:rPr>
              <a:t>Practice/Discussion:  </a:t>
            </a:r>
            <a:r>
              <a:rPr lang="en-US" sz="3200" dirty="0" smtClean="0">
                <a:latin typeface="Calibri" panose="020F0502020204030204" pitchFamily="34" charset="0"/>
                <a:cs typeface="Calibri" panose="020F0502020204030204" pitchFamily="34" charset="0"/>
              </a:rPr>
              <a:t>Discuss key </a:t>
            </a:r>
            <a:r>
              <a:rPr lang="en-US" sz="3200" dirty="0">
                <a:latin typeface="Calibri" panose="020F0502020204030204" pitchFamily="34" charset="0"/>
                <a:cs typeface="Calibri" panose="020F0502020204030204" pitchFamily="34" charset="0"/>
              </a:rPr>
              <a:t>points </a:t>
            </a:r>
            <a:r>
              <a:rPr lang="en-US" sz="3200" dirty="0" smtClean="0">
                <a:latin typeface="Calibri" panose="020F0502020204030204" pitchFamily="34" charset="0"/>
                <a:cs typeface="Calibri" panose="020F0502020204030204" pitchFamily="34" charset="0"/>
              </a:rPr>
              <a:t>on how </a:t>
            </a:r>
            <a:r>
              <a:rPr lang="en-US" sz="3200" dirty="0">
                <a:latin typeface="Calibri" panose="020F0502020204030204" pitchFamily="34" charset="0"/>
                <a:cs typeface="Calibri" panose="020F0502020204030204" pitchFamily="34" charset="0"/>
              </a:rPr>
              <a:t>you and your team would handle </a:t>
            </a:r>
            <a:r>
              <a:rPr lang="en-US" sz="3200" dirty="0" smtClean="0">
                <a:latin typeface="Calibri" panose="020F0502020204030204" pitchFamily="34" charset="0"/>
                <a:cs typeface="Calibri" panose="020F0502020204030204" pitchFamily="34" charset="0"/>
              </a:rPr>
              <a:t>a possible situation</a:t>
            </a: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with someone who may be experiencing dementia.</a:t>
            </a:r>
            <a:endParaRPr lang="en-US" sz="3200" dirty="0">
              <a:latin typeface="Calibri" panose="020F0502020204030204" pitchFamily="34" charset="0"/>
              <a:cs typeface="Calibri" panose="020F0502020204030204" pitchFamily="34" charset="0"/>
            </a:endParaRPr>
          </a:p>
          <a:p>
            <a:pPr marL="0" indent="0">
              <a:buNone/>
            </a:pP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24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smtClean="0">
                <a:latin typeface="Calibri" panose="020F0502020204030204" pitchFamily="34" charset="0"/>
              </a:rPr>
              <a:t>Retail </a:t>
            </a:r>
            <a:r>
              <a:rPr lang="en-US" sz="4000" dirty="0" smtClean="0">
                <a:latin typeface="Calibri" panose="020F0502020204030204" pitchFamily="34" charset="0"/>
              </a:rPr>
              <a:t>Setting </a:t>
            </a:r>
            <a:r>
              <a:rPr lang="en-US" sz="4000" dirty="0" smtClean="0">
                <a:latin typeface="Calibri" panose="020F0502020204030204" pitchFamily="34" charset="0"/>
                <a:cs typeface="Calibri" panose="020F0502020204030204" pitchFamily="34" charset="0"/>
              </a:rPr>
              <a:t>Strategies</a:t>
            </a:r>
            <a:endParaRPr lang="en-CA" sz="4000"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p:txBody>
          <a:bodyPr>
            <a:normAutofit/>
          </a:bodyPr>
          <a:lstStyle/>
          <a:p>
            <a:pPr>
              <a:buFont typeface="Arial" panose="020B0604020202020204" pitchFamily="34" charset="0"/>
              <a:buChar char="•"/>
            </a:pPr>
            <a:r>
              <a:rPr lang="en-US" sz="3000" dirty="0" smtClean="0">
                <a:latin typeface="Calibri" panose="020F0502020204030204" pitchFamily="34" charset="0"/>
                <a:cs typeface="Calibri" panose="020F0502020204030204" pitchFamily="34" charset="0"/>
              </a:rPr>
              <a:t>Potential </a:t>
            </a:r>
            <a:r>
              <a:rPr lang="en-US" sz="3000" dirty="0">
                <a:latin typeface="Calibri" panose="020F0502020204030204" pitchFamily="34" charset="0"/>
                <a:cs typeface="Calibri" panose="020F0502020204030204" pitchFamily="34" charset="0"/>
              </a:rPr>
              <a:t>“relaxed” lane for </a:t>
            </a:r>
            <a:r>
              <a:rPr lang="en-US" sz="3000" dirty="0" smtClean="0">
                <a:latin typeface="Calibri" panose="020F0502020204030204" pitchFamily="34" charset="0"/>
                <a:cs typeface="Calibri" panose="020F0502020204030204" pitchFamily="34" charset="0"/>
              </a:rPr>
              <a:t>service</a:t>
            </a:r>
            <a:endParaRPr lang="en-US" sz="30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000" dirty="0">
                <a:latin typeface="Calibri" panose="020F0502020204030204" pitchFamily="34" charset="0"/>
                <a:cs typeface="Calibri" panose="020F0502020204030204" pitchFamily="34" charset="0"/>
              </a:rPr>
              <a:t>Additional time and assistance given to customers</a:t>
            </a:r>
          </a:p>
          <a:p>
            <a:pPr>
              <a:buFont typeface="Arial" panose="020B0604020202020204" pitchFamily="34" charset="0"/>
              <a:buChar char="•"/>
            </a:pPr>
            <a:r>
              <a:rPr lang="en-US" sz="3000" dirty="0">
                <a:latin typeface="Calibri" panose="020F0502020204030204" pitchFamily="34" charset="0"/>
                <a:cs typeface="Calibri" panose="020F0502020204030204" pitchFamily="34" charset="0"/>
              </a:rPr>
              <a:t>Clear signage – basic black letters on light background in large font at end of each aisle</a:t>
            </a:r>
          </a:p>
          <a:p>
            <a:pPr>
              <a:buFont typeface="Arial" panose="020B0604020202020204" pitchFamily="34" charset="0"/>
              <a:buChar char="•"/>
            </a:pPr>
            <a:r>
              <a:rPr lang="en-US" sz="3000" dirty="0" smtClean="0">
                <a:latin typeface="Calibri" panose="020F0502020204030204" pitchFamily="34" charset="0"/>
                <a:cs typeface="Calibri" panose="020F0502020204030204" pitchFamily="34" charset="0"/>
              </a:rPr>
              <a:t>Provide </a:t>
            </a:r>
            <a:r>
              <a:rPr lang="en-US" sz="3000" dirty="0">
                <a:latin typeface="Calibri" panose="020F0502020204030204" pitchFamily="34" charset="0"/>
                <a:cs typeface="Calibri" panose="020F0502020204030204" pitchFamily="34" charset="0"/>
              </a:rPr>
              <a:t>staff to assist and accompany customers to complete tasks</a:t>
            </a:r>
          </a:p>
          <a:p>
            <a:pPr marL="0" indent="0">
              <a:buNone/>
            </a:pPr>
            <a:endParaRPr lang="en-US" sz="35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5786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smtClean="0">
                <a:latin typeface="Calibri" panose="020F0502020204030204" pitchFamily="34" charset="0"/>
              </a:rPr>
              <a:t>How </a:t>
            </a:r>
            <a:r>
              <a:rPr lang="en-US" sz="3600" dirty="0" smtClean="0">
                <a:latin typeface="Calibri" panose="020F0502020204030204" pitchFamily="34" charset="0"/>
              </a:rPr>
              <a:t>do you </a:t>
            </a:r>
            <a:r>
              <a:rPr lang="en-US" sz="3600" dirty="0">
                <a:latin typeface="Calibri" panose="020F0502020204030204" pitchFamily="34" charset="0"/>
              </a:rPr>
              <a:t>c</a:t>
            </a:r>
            <a:r>
              <a:rPr lang="en-US" sz="3600" dirty="0" smtClean="0">
                <a:latin typeface="Calibri" panose="020F0502020204030204" pitchFamily="34" charset="0"/>
              </a:rPr>
              <a:t>reate </a:t>
            </a:r>
            <a:r>
              <a:rPr lang="en-US" sz="3600" dirty="0" smtClean="0">
                <a:latin typeface="Calibri" panose="020F0502020204030204" pitchFamily="34" charset="0"/>
              </a:rPr>
              <a:t>a Dementia Friendly </a:t>
            </a:r>
            <a:r>
              <a:rPr lang="en-US" sz="3600" dirty="0" smtClean="0">
                <a:latin typeface="Calibri" panose="020F0502020204030204" pitchFamily="34" charset="0"/>
              </a:rPr>
              <a:t>physical </a:t>
            </a:r>
            <a:r>
              <a:rPr lang="en-US" sz="3600" dirty="0">
                <a:latin typeface="Calibri" panose="020F0502020204030204" pitchFamily="34" charset="0"/>
              </a:rPr>
              <a:t>s</a:t>
            </a:r>
            <a:r>
              <a:rPr lang="en-US" sz="3600" dirty="0" smtClean="0">
                <a:latin typeface="Calibri" panose="020F0502020204030204" pitchFamily="34" charset="0"/>
              </a:rPr>
              <a:t>pace</a:t>
            </a:r>
            <a:r>
              <a:rPr lang="en-US" sz="3600" dirty="0" smtClean="0">
                <a:latin typeface="Calibri" panose="020F0502020204030204" pitchFamily="34" charset="0"/>
              </a:rPr>
              <a:t>?</a:t>
            </a:r>
            <a:endParaRPr lang="en-CA" sz="3600" dirty="0"/>
          </a:p>
        </p:txBody>
      </p:sp>
      <p:sp>
        <p:nvSpPr>
          <p:cNvPr id="2" name="Content Placeholder 1"/>
          <p:cNvSpPr>
            <a:spLocks noGrp="1"/>
          </p:cNvSpPr>
          <p:nvPr>
            <p:ph idx="1"/>
          </p:nvPr>
        </p:nvSpPr>
        <p:spPr/>
        <p:txBody>
          <a:bodyPr>
            <a:normAutofit/>
          </a:bodyPr>
          <a:lstStyle/>
          <a:p>
            <a:pPr marL="0" indent="0">
              <a:buNone/>
            </a:pPr>
            <a:r>
              <a:rPr lang="en-US" sz="3200" dirty="0">
                <a:latin typeface="Calibri" panose="020F0502020204030204" pitchFamily="34" charset="0"/>
                <a:cs typeface="Calibri" panose="020F0502020204030204" pitchFamily="34" charset="0"/>
              </a:rPr>
              <a:t>Small changes can make a big </a:t>
            </a:r>
            <a:r>
              <a:rPr lang="en-US" sz="3200" dirty="0" smtClean="0">
                <a:latin typeface="Calibri" panose="020F0502020204030204" pitchFamily="34" charset="0"/>
                <a:cs typeface="Calibri" panose="020F0502020204030204" pitchFamily="34" charset="0"/>
              </a:rPr>
              <a:t>difference</a:t>
            </a:r>
          </a:p>
          <a:p>
            <a:pPr marL="0" indent="0">
              <a:buNone/>
            </a:pPr>
            <a:r>
              <a:rPr lang="en-US" sz="3200" dirty="0" smtClean="0">
                <a:latin typeface="Calibri" panose="020F0502020204030204" pitchFamily="34" charset="0"/>
                <a:cs typeface="Calibri" panose="020F0502020204030204" pitchFamily="34" charset="0"/>
              </a:rPr>
              <a:t>in </a:t>
            </a:r>
            <a:r>
              <a:rPr lang="en-US" sz="3200" dirty="0">
                <a:latin typeface="Calibri" panose="020F0502020204030204" pitchFamily="34" charset="0"/>
                <a:cs typeface="Calibri" panose="020F0502020204030204" pitchFamily="34" charset="0"/>
              </a:rPr>
              <a:t>having the space feel safe to </a:t>
            </a:r>
            <a:r>
              <a:rPr lang="en-US" sz="3200" dirty="0" smtClean="0">
                <a:latin typeface="Calibri" panose="020F0502020204030204" pitchFamily="34" charset="0"/>
                <a:cs typeface="Calibri" panose="020F0502020204030204" pitchFamily="34" charset="0"/>
              </a:rPr>
              <a:t>someone</a:t>
            </a:r>
          </a:p>
          <a:p>
            <a:pPr marL="0" indent="0">
              <a:buNone/>
            </a:pP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with </a:t>
            </a:r>
            <a:r>
              <a:rPr lang="en-US" sz="3200" dirty="0" smtClean="0">
                <a:latin typeface="Calibri" panose="020F0502020204030204" pitchFamily="34" charset="0"/>
                <a:cs typeface="Calibri" panose="020F0502020204030204" pitchFamily="34" charset="0"/>
              </a:rPr>
              <a:t>dementia:</a:t>
            </a: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Entrances should be clearly </a:t>
            </a:r>
            <a:r>
              <a:rPr lang="en-US" sz="3200" dirty="0" smtClean="0">
                <a:latin typeface="Calibri" panose="020F0502020204030204" pitchFamily="34" charset="0"/>
                <a:cs typeface="Calibri" panose="020F0502020204030204" pitchFamily="34" charset="0"/>
              </a:rPr>
              <a:t>visible</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and understood as an </a:t>
            </a:r>
            <a:r>
              <a:rPr lang="en-US" sz="3200" dirty="0" smtClean="0">
                <a:latin typeface="Calibri" panose="020F0502020204030204" pitchFamily="34" charset="0"/>
                <a:cs typeface="Calibri" panose="020F0502020204030204" pitchFamily="34" charset="0"/>
              </a:rPr>
              <a:t>entrance</a:t>
            </a: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Directional signage should be </a:t>
            </a:r>
            <a:r>
              <a:rPr lang="en-US" sz="3200" dirty="0" smtClean="0">
                <a:latin typeface="Calibri" panose="020F0502020204030204" pitchFamily="34" charset="0"/>
                <a:cs typeface="Calibri" panose="020F0502020204030204" pitchFamily="34" charset="0"/>
              </a:rPr>
              <a:t>clear</a:t>
            </a:r>
          </a:p>
          <a:p>
            <a:r>
              <a:rPr lang="en-US" sz="3200" dirty="0">
                <a:latin typeface="Calibri" panose="020F0502020204030204" pitchFamily="34" charset="0"/>
                <a:cs typeface="Calibri" panose="020F0502020204030204" pitchFamily="34" charset="0"/>
              </a:rPr>
              <a:t>Access to </a:t>
            </a:r>
            <a:r>
              <a:rPr lang="en-US" sz="3200" dirty="0" smtClean="0">
                <a:latin typeface="Calibri" panose="020F0502020204030204" pitchFamily="34" charset="0"/>
                <a:cs typeface="Calibri" panose="020F0502020204030204" pitchFamily="34" charset="0"/>
              </a:rPr>
              <a:t>wheelchair ramps </a:t>
            </a:r>
            <a:endParaRPr lang="en-US" sz="32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396" y="2019094"/>
            <a:ext cx="2623381" cy="3658375"/>
          </a:xfrm>
          <a:prstGeom prst="rect">
            <a:avLst/>
          </a:prstGeom>
          <a:ln/>
        </p:spPr>
        <p:style>
          <a:lnRef idx="3">
            <a:schemeClr val="lt1"/>
          </a:lnRef>
          <a:fillRef idx="1">
            <a:schemeClr val="accent1"/>
          </a:fillRef>
          <a:effectRef idx="1">
            <a:schemeClr val="accent1"/>
          </a:effectRef>
          <a:fontRef idx="minor">
            <a:schemeClr val="lt1"/>
          </a:fontRef>
        </p:style>
      </p:pic>
    </p:spTree>
    <p:extLst>
      <p:ext uri="{BB962C8B-B14F-4D97-AF65-F5344CB8AC3E}">
        <p14:creationId xmlns:p14="http://schemas.microsoft.com/office/powerpoint/2010/main" val="132861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smtClean="0">
                <a:latin typeface="Calibri" panose="020F0502020204030204" pitchFamily="34" charset="0"/>
              </a:rPr>
              <a:t>How </a:t>
            </a:r>
            <a:r>
              <a:rPr lang="en-US" sz="3600" dirty="0">
                <a:latin typeface="Calibri" panose="020F0502020204030204" pitchFamily="34" charset="0"/>
              </a:rPr>
              <a:t>do you create a Dementia Friendly </a:t>
            </a:r>
            <a:r>
              <a:rPr lang="en-US" sz="3600" dirty="0" smtClean="0">
                <a:latin typeface="Calibri" panose="020F0502020204030204" pitchFamily="34" charset="0"/>
              </a:rPr>
              <a:t>physical </a:t>
            </a:r>
            <a:r>
              <a:rPr lang="en-US" sz="3600" dirty="0">
                <a:latin typeface="Calibri" panose="020F0502020204030204" pitchFamily="34" charset="0"/>
              </a:rPr>
              <a:t>s</a:t>
            </a:r>
            <a:r>
              <a:rPr lang="en-US" sz="3600" dirty="0" smtClean="0">
                <a:latin typeface="Calibri" panose="020F0502020204030204" pitchFamily="34" charset="0"/>
              </a:rPr>
              <a:t>pace</a:t>
            </a:r>
            <a:r>
              <a:rPr lang="en-US" sz="3600" dirty="0">
                <a:latin typeface="Calibri" panose="020F0502020204030204" pitchFamily="34" charset="0"/>
              </a:rPr>
              <a:t>?</a:t>
            </a:r>
            <a:endParaRPr lang="en-CA" sz="3600" dirty="0"/>
          </a:p>
        </p:txBody>
      </p:sp>
      <p:sp>
        <p:nvSpPr>
          <p:cNvPr id="2" name="Content Placeholder 1"/>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Use high-powered </a:t>
            </a:r>
            <a:r>
              <a:rPr lang="en-US" sz="3200" dirty="0" smtClean="0">
                <a:latin typeface="Calibri" panose="020F0502020204030204" pitchFamily="34" charset="0"/>
                <a:cs typeface="Calibri" panose="020F0502020204030204" pitchFamily="34" charset="0"/>
              </a:rPr>
              <a:t>lighting</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using </a:t>
            </a:r>
            <a:r>
              <a:rPr lang="en-US" sz="3200" dirty="0">
                <a:latin typeface="Calibri" panose="020F0502020204030204" pitchFamily="34" charset="0"/>
                <a:cs typeface="Calibri" panose="020F0502020204030204" pitchFamily="34" charset="0"/>
              </a:rPr>
              <a:t>natural light whenever possible.</a:t>
            </a:r>
          </a:p>
          <a:p>
            <a:r>
              <a:rPr lang="en-US" sz="3200" dirty="0">
                <a:latin typeface="Calibri" panose="020F0502020204030204" pitchFamily="34" charset="0"/>
                <a:cs typeface="Calibri" panose="020F0502020204030204" pitchFamily="34" charset="0"/>
              </a:rPr>
              <a:t>Use plain flooring – not shiny, </a:t>
            </a:r>
            <a:endParaRPr lang="en-US" sz="3200" dirty="0" smtClean="0">
              <a:latin typeface="Calibri" panose="020F0502020204030204" pitchFamily="34" charset="0"/>
              <a:cs typeface="Calibri" panose="020F0502020204030204" pitchFamily="34" charset="0"/>
            </a:endParaRP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not </a:t>
            </a:r>
            <a:r>
              <a:rPr lang="en-US" sz="3200" dirty="0">
                <a:latin typeface="Calibri" panose="020F0502020204030204" pitchFamily="34" charset="0"/>
                <a:cs typeface="Calibri" panose="020F0502020204030204" pitchFamily="34" charset="0"/>
              </a:rPr>
              <a:t>slippery.</a:t>
            </a:r>
          </a:p>
          <a:p>
            <a:r>
              <a:rPr lang="en-US" sz="3200" dirty="0">
                <a:latin typeface="Calibri" panose="020F0502020204030204" pitchFamily="34" charset="0"/>
                <a:cs typeface="Calibri" panose="020F0502020204030204" pitchFamily="34" charset="0"/>
              </a:rPr>
              <a:t>Have family/unisex </a:t>
            </a:r>
            <a:r>
              <a:rPr lang="en-US" sz="3200" dirty="0" smtClean="0">
                <a:latin typeface="Calibri" panose="020F0502020204030204" pitchFamily="34" charset="0"/>
                <a:cs typeface="Calibri" panose="020F0502020204030204" pitchFamily="34" charset="0"/>
              </a:rPr>
              <a:t>restrooms</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or changing facilities.</a:t>
            </a:r>
          </a:p>
          <a:p>
            <a:endParaRPr lang="en-CA" sz="36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374" y="1917308"/>
            <a:ext cx="3363161" cy="3364376"/>
          </a:xfrm>
          <a:prstGeom prst="rect">
            <a:avLst/>
          </a:prstGeom>
          <a:ln/>
        </p:spPr>
        <p:style>
          <a:lnRef idx="3">
            <a:schemeClr val="lt1"/>
          </a:lnRef>
          <a:fillRef idx="1">
            <a:schemeClr val="accent1"/>
          </a:fillRef>
          <a:effectRef idx="1">
            <a:schemeClr val="accent1"/>
          </a:effectRef>
          <a:fontRef idx="minor">
            <a:schemeClr val="lt1"/>
          </a:fontRef>
        </p:style>
      </p:pic>
    </p:spTree>
    <p:extLst>
      <p:ext uri="{BB962C8B-B14F-4D97-AF65-F5344CB8AC3E}">
        <p14:creationId xmlns:p14="http://schemas.microsoft.com/office/powerpoint/2010/main" val="24012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4800" dirty="0">
                <a:latin typeface="Calibri" panose="020F0502020204030204" pitchFamily="34" charset="0"/>
              </a:rPr>
              <a:t/>
            </a:r>
            <a:br>
              <a:rPr lang="en-US" sz="4800" dirty="0">
                <a:latin typeface="Calibri" panose="020F0502020204030204" pitchFamily="34" charset="0"/>
              </a:rPr>
            </a:br>
            <a:r>
              <a:rPr lang="en-US" sz="4000" dirty="0">
                <a:latin typeface="Calibri" panose="020F0502020204030204" pitchFamily="34" charset="0"/>
              </a:rPr>
              <a:t>How do you create a Dementia Friendly </a:t>
            </a:r>
            <a:r>
              <a:rPr lang="en-US" sz="4000" dirty="0" smtClean="0">
                <a:latin typeface="Calibri" panose="020F0502020204030204" pitchFamily="34" charset="0"/>
              </a:rPr>
              <a:t>physical </a:t>
            </a:r>
            <a:r>
              <a:rPr lang="en-US" sz="4000" dirty="0">
                <a:latin typeface="Calibri" panose="020F0502020204030204" pitchFamily="34" charset="0"/>
              </a:rPr>
              <a:t>s</a:t>
            </a:r>
            <a:r>
              <a:rPr lang="en-US" sz="4000" dirty="0" smtClean="0">
                <a:latin typeface="Calibri" panose="020F0502020204030204" pitchFamily="34" charset="0"/>
              </a:rPr>
              <a:t>pace</a:t>
            </a:r>
            <a:r>
              <a:rPr lang="en-US" sz="4000" dirty="0">
                <a:latin typeface="Calibri" panose="020F0502020204030204" pitchFamily="34" charset="0"/>
              </a:rPr>
              <a:t>?</a:t>
            </a:r>
            <a:endParaRPr lang="en-CA" sz="4000" dirty="0">
              <a:latin typeface="Calibri" panose="020F0502020204030204" pitchFamily="34" charset="0"/>
            </a:endParaRPr>
          </a:p>
        </p:txBody>
      </p:sp>
      <p:sp>
        <p:nvSpPr>
          <p:cNvPr id="2" name="Content Placeholder 1"/>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Design quiet areas for </a:t>
            </a:r>
            <a:r>
              <a:rPr lang="en-US" sz="3200" dirty="0" smtClean="0">
                <a:latin typeface="Calibri" panose="020F0502020204030204" pitchFamily="34" charset="0"/>
                <a:cs typeface="Calibri" panose="020F0502020204030204" pitchFamily="34" charset="0"/>
              </a:rPr>
              <a:t>someone</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who may </a:t>
            </a:r>
            <a:r>
              <a:rPr lang="en-US" sz="3200">
                <a:latin typeface="Calibri" panose="020F0502020204030204" pitchFamily="34" charset="0"/>
                <a:cs typeface="Calibri" panose="020F0502020204030204" pitchFamily="34" charset="0"/>
              </a:rPr>
              <a:t>be </a:t>
            </a:r>
            <a:r>
              <a:rPr lang="en-US" sz="3200" smtClean="0">
                <a:latin typeface="Calibri" panose="020F0502020204030204" pitchFamily="34" charset="0"/>
                <a:cs typeface="Calibri" panose="020F0502020204030204" pitchFamily="34" charset="0"/>
              </a:rPr>
              <a:t>feeling </a:t>
            </a:r>
            <a:r>
              <a:rPr lang="en-US" sz="3200" dirty="0">
                <a:latin typeface="Calibri" panose="020F0502020204030204" pitchFamily="34" charset="0"/>
                <a:cs typeface="Calibri" panose="020F0502020204030204" pitchFamily="34" charset="0"/>
              </a:rPr>
              <a:t>anxious or confused.</a:t>
            </a:r>
          </a:p>
          <a:p>
            <a:r>
              <a:rPr lang="en-US" sz="3200" dirty="0">
                <a:latin typeface="Calibri" panose="020F0502020204030204" pitchFamily="34" charset="0"/>
                <a:cs typeface="Calibri" panose="020F0502020204030204" pitchFamily="34" charset="0"/>
              </a:rPr>
              <a:t>Include seating in large </a:t>
            </a:r>
            <a:r>
              <a:rPr lang="en-US" sz="3200" dirty="0" smtClean="0">
                <a:latin typeface="Calibri" panose="020F0502020204030204" pitchFamily="34" charset="0"/>
                <a:cs typeface="Calibri" panose="020F0502020204030204" pitchFamily="34" charset="0"/>
              </a:rPr>
              <a:t>spaces</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(i.e</a:t>
            </a:r>
            <a:r>
              <a:rPr lang="en-US" sz="3200" dirty="0">
                <a:latin typeface="Calibri" panose="020F0502020204030204" pitchFamily="34" charset="0"/>
                <a:cs typeface="Calibri" panose="020F0502020204030204" pitchFamily="34" charset="0"/>
              </a:rPr>
              <a:t>. waiting areas) to help someone relax.</a:t>
            </a:r>
          </a:p>
          <a:p>
            <a:r>
              <a:rPr lang="en-US" sz="3200" dirty="0">
                <a:latin typeface="Calibri" panose="020F0502020204030204" pitchFamily="34" charset="0"/>
                <a:cs typeface="Calibri" panose="020F0502020204030204" pitchFamily="34" charset="0"/>
              </a:rPr>
              <a:t>Ensure areas are free of clutter and </a:t>
            </a:r>
            <a:endParaRPr lang="en-US" sz="3200" dirty="0" smtClean="0">
              <a:latin typeface="Calibri" panose="020F0502020204030204" pitchFamily="34" charset="0"/>
              <a:cs typeface="Calibri" panose="020F0502020204030204" pitchFamily="34" charset="0"/>
            </a:endParaRP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arranged </a:t>
            </a:r>
            <a:r>
              <a:rPr lang="en-US" sz="3200" dirty="0">
                <a:latin typeface="Calibri" panose="020F0502020204030204" pitchFamily="34" charset="0"/>
                <a:cs typeface="Calibri" panose="020F0502020204030204" pitchFamily="34" charset="0"/>
              </a:rPr>
              <a:t>for easy physical movement.</a:t>
            </a:r>
          </a:p>
          <a:p>
            <a:endParaRPr lang="en-CA" sz="36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6806" y="1995750"/>
            <a:ext cx="3363160" cy="3108511"/>
          </a:xfrm>
          <a:prstGeom prst="rect">
            <a:avLst/>
          </a:prstGeom>
          <a:ln/>
        </p:spPr>
        <p:style>
          <a:lnRef idx="3">
            <a:schemeClr val="lt1"/>
          </a:lnRef>
          <a:fillRef idx="1">
            <a:schemeClr val="accent1"/>
          </a:fillRef>
          <a:effectRef idx="1">
            <a:schemeClr val="accent1"/>
          </a:effectRef>
          <a:fontRef idx="minor">
            <a:schemeClr val="lt1"/>
          </a:fontRef>
        </p:style>
      </p:pic>
    </p:spTree>
    <p:extLst>
      <p:ext uri="{BB962C8B-B14F-4D97-AF65-F5344CB8AC3E}">
        <p14:creationId xmlns:p14="http://schemas.microsoft.com/office/powerpoint/2010/main" val="61871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4800" dirty="0">
                <a:latin typeface="Calibri" panose="020F0502020204030204" pitchFamily="34" charset="0"/>
              </a:rPr>
              <a:t/>
            </a:r>
            <a:br>
              <a:rPr lang="en-US" sz="4800" dirty="0">
                <a:latin typeface="Calibri" panose="020F0502020204030204" pitchFamily="34" charset="0"/>
              </a:rPr>
            </a:br>
            <a:r>
              <a:rPr lang="en-US" sz="4000" dirty="0">
                <a:latin typeface="Calibri" panose="020F0502020204030204" pitchFamily="34" charset="0"/>
              </a:rPr>
              <a:t>How do you create a Dementia Friendly </a:t>
            </a:r>
            <a:r>
              <a:rPr lang="en-US" sz="4000" dirty="0" smtClean="0">
                <a:latin typeface="Calibri" panose="020F0502020204030204" pitchFamily="34" charset="0"/>
              </a:rPr>
              <a:t>physical </a:t>
            </a:r>
            <a:r>
              <a:rPr lang="en-US" sz="4000" dirty="0">
                <a:latin typeface="Calibri" panose="020F0502020204030204" pitchFamily="34" charset="0"/>
              </a:rPr>
              <a:t>s</a:t>
            </a:r>
            <a:r>
              <a:rPr lang="en-US" sz="4000" dirty="0" smtClean="0">
                <a:latin typeface="Calibri" panose="020F0502020204030204" pitchFamily="34" charset="0"/>
              </a:rPr>
              <a:t>pace</a:t>
            </a:r>
            <a:r>
              <a:rPr lang="en-US" sz="4000" dirty="0">
                <a:latin typeface="Calibri" panose="020F0502020204030204" pitchFamily="34" charset="0"/>
              </a:rPr>
              <a:t>?</a:t>
            </a:r>
            <a:endParaRPr lang="en-CA" sz="4000" dirty="0">
              <a:latin typeface="Calibri" panose="020F0502020204030204" pitchFamily="34" charset="0"/>
            </a:endParaRPr>
          </a:p>
        </p:txBody>
      </p:sp>
      <p:sp>
        <p:nvSpPr>
          <p:cNvPr id="2" name="Content Placeholder 1"/>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How can your organization </a:t>
            </a:r>
            <a:r>
              <a:rPr lang="en-US" sz="3200" dirty="0" smtClean="0">
                <a:latin typeface="Calibri" panose="020F0502020204030204" pitchFamily="34" charset="0"/>
                <a:cs typeface="Calibri" panose="020F0502020204030204" pitchFamily="34" charset="0"/>
              </a:rPr>
              <a:t>create</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a more dementia friendly </a:t>
            </a:r>
            <a:r>
              <a:rPr lang="en-US" sz="3200" dirty="0" smtClean="0">
                <a:latin typeface="Calibri" panose="020F0502020204030204" pitchFamily="34" charset="0"/>
                <a:cs typeface="Calibri" panose="020F0502020204030204" pitchFamily="34" charset="0"/>
              </a:rPr>
              <a:t>physical</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environment?</a:t>
            </a:r>
          </a:p>
          <a:p>
            <a:r>
              <a:rPr lang="en-US" sz="3200" dirty="0">
                <a:latin typeface="Calibri" panose="020F0502020204030204" pitchFamily="34" charset="0"/>
                <a:cs typeface="Calibri" panose="020F0502020204030204" pitchFamily="34" charset="0"/>
              </a:rPr>
              <a:t>What ideas should you consider?</a:t>
            </a:r>
          </a:p>
          <a:p>
            <a:endParaRPr lang="en-CA" sz="3600" dirty="0">
              <a:latin typeface="Calibri" panose="020F0502020204030204" pitchFamily="34" charset="0"/>
              <a:cs typeface="Calibri" panose="020F0502020204030204" pitchFamily="34" charset="0"/>
            </a:endParaRPr>
          </a:p>
        </p:txBody>
      </p:sp>
      <p:pic>
        <p:nvPicPr>
          <p:cNvPr id="7" name="Picture 4" descr="http://partnertoday.org/wp-content/uploads/2014/05/share-ideas.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9733" y="2029822"/>
            <a:ext cx="3494431" cy="2620823"/>
          </a:xfrm>
          <a:prstGeom prst="rect">
            <a:avLst/>
          </a:prstGeom>
          <a:extLst/>
        </p:spPr>
        <p:style>
          <a:lnRef idx="3">
            <a:schemeClr val="lt1"/>
          </a:lnRef>
          <a:fillRef idx="1">
            <a:schemeClr val="accent1"/>
          </a:fillRef>
          <a:effectRef idx="1">
            <a:schemeClr val="accent1"/>
          </a:effectRef>
          <a:fontRef idx="minor">
            <a:schemeClr val="lt1"/>
          </a:fontRef>
        </p:style>
      </p:pic>
      <p:sp>
        <p:nvSpPr>
          <p:cNvPr id="8" name="Rectangle 7"/>
          <p:cNvSpPr/>
          <p:nvPr/>
        </p:nvSpPr>
        <p:spPr>
          <a:xfrm>
            <a:off x="987188" y="4153123"/>
            <a:ext cx="6096000" cy="1815882"/>
          </a:xfrm>
          <a:prstGeom prst="rect">
            <a:avLst/>
          </a:prstGeom>
        </p:spPr>
        <p:txBody>
          <a:bodyPr>
            <a:spAutoFit/>
          </a:bodyPr>
          <a:lstStyle/>
          <a:p>
            <a:r>
              <a:rPr lang="en-US" sz="2800" b="1" dirty="0">
                <a:latin typeface="Calibri" panose="020F0502020204030204" pitchFamily="34" charset="0"/>
                <a:cs typeface="Calibri" panose="020F0502020204030204" pitchFamily="34" charset="0"/>
              </a:rPr>
              <a:t>Practice/Discussion: </a:t>
            </a:r>
            <a:r>
              <a:rPr lang="en-US" sz="2800" dirty="0">
                <a:latin typeface="Calibri" panose="020F0502020204030204" pitchFamily="34" charset="0"/>
                <a:cs typeface="Calibri" panose="020F0502020204030204" pitchFamily="34" charset="0"/>
              </a:rPr>
              <a:t>What is one idea you learned that you will implement within the next month to become more Dementia Friendly @ Work?</a:t>
            </a:r>
          </a:p>
        </p:txBody>
      </p:sp>
    </p:spTree>
    <p:extLst>
      <p:ext uri="{BB962C8B-B14F-4D97-AF65-F5344CB8AC3E}">
        <p14:creationId xmlns:p14="http://schemas.microsoft.com/office/powerpoint/2010/main" val="181337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4800" dirty="0">
                <a:latin typeface="Calibri" panose="020F0502020204030204" pitchFamily="34" charset="0"/>
              </a:rPr>
              <a:t/>
            </a:r>
            <a:br>
              <a:rPr lang="en-US" sz="4800" dirty="0">
                <a:latin typeface="Calibri" panose="020F0502020204030204" pitchFamily="34" charset="0"/>
              </a:rPr>
            </a:br>
            <a:r>
              <a:rPr lang="en-US" sz="4800" dirty="0" smtClean="0">
                <a:latin typeface="Calibri" panose="020F0502020204030204" pitchFamily="34" charset="0"/>
              </a:rPr>
              <a:t>Resources Available</a:t>
            </a:r>
            <a:endParaRPr lang="en-CA" sz="4800" dirty="0"/>
          </a:p>
        </p:txBody>
      </p:sp>
      <p:sp>
        <p:nvSpPr>
          <p:cNvPr id="2" name="Content Placeholder 1"/>
          <p:cNvSpPr>
            <a:spLocks noGrp="1"/>
          </p:cNvSpPr>
          <p:nvPr>
            <p:ph idx="1"/>
          </p:nvPr>
        </p:nvSpPr>
        <p:spPr/>
        <p:txBody>
          <a:bodyPr>
            <a:normAutofit/>
          </a:bodyPr>
          <a:lstStyle/>
          <a:p>
            <a:r>
              <a:rPr lang="en-US" sz="2400" dirty="0" err="1" smtClean="0">
                <a:latin typeface="Calibri" panose="020F0502020204030204" pitchFamily="34" charset="0"/>
                <a:cs typeface="Calibri" panose="020F0502020204030204" pitchFamily="34" charset="0"/>
              </a:rPr>
              <a:t>Healthlink</a:t>
            </a:r>
            <a:r>
              <a:rPr lang="en-US" sz="2400" dirty="0" smtClean="0">
                <a:latin typeface="Calibri" panose="020F0502020204030204" pitchFamily="34" charset="0"/>
                <a:cs typeface="Calibri" panose="020F0502020204030204" pitchFamily="34" charset="0"/>
              </a:rPr>
              <a:t> Dementia Advice – 811</a:t>
            </a:r>
          </a:p>
          <a:p>
            <a:r>
              <a:rPr lang="en-US" sz="2400" dirty="0">
                <a:latin typeface="Calibri" panose="020F0502020204030204" pitchFamily="34" charset="0"/>
                <a:cs typeface="Calibri" panose="020F0502020204030204" pitchFamily="34" charset="0"/>
              </a:rPr>
              <a:t>Alzheimer Society of </a:t>
            </a:r>
            <a:r>
              <a:rPr lang="en-US" sz="2400" dirty="0" smtClean="0">
                <a:latin typeface="Calibri" panose="020F0502020204030204" pitchFamily="34" charset="0"/>
                <a:cs typeface="Calibri" panose="020F0502020204030204" pitchFamily="34" charset="0"/>
              </a:rPr>
              <a:t>Calgary - </a:t>
            </a:r>
            <a:r>
              <a:rPr lang="en-US" sz="2400" dirty="0" smtClean="0">
                <a:latin typeface="Calibri" panose="020F0502020204030204" pitchFamily="34" charset="0"/>
                <a:cs typeface="Calibri" panose="020F0502020204030204" pitchFamily="34" charset="0"/>
                <a:hlinkClick r:id="rId3"/>
              </a:rPr>
              <a:t>www.alzheimercalgary.ca</a:t>
            </a:r>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Strategies to Improve Brain Health (Alzheimer Society </a:t>
            </a:r>
            <a:r>
              <a:rPr lang="en-US" sz="2400" dirty="0">
                <a:latin typeface="Calibri" panose="020F0502020204030204" pitchFamily="34" charset="0"/>
                <a:cs typeface="Calibri" panose="020F0502020204030204" pitchFamily="34" charset="0"/>
              </a:rPr>
              <a:t>of Calgary) </a:t>
            </a:r>
            <a:r>
              <a:rPr lang="en-US" sz="2400" dirty="0">
                <a:latin typeface="Calibri" panose="020F0502020204030204" pitchFamily="34" charset="0"/>
                <a:cs typeface="Calibri" panose="020F0502020204030204" pitchFamily="34" charset="0"/>
                <a:hlinkClick r:id="rId4"/>
              </a:rPr>
              <a:t>https://</a:t>
            </a:r>
            <a:r>
              <a:rPr lang="en-US" sz="2400" dirty="0" smtClean="0">
                <a:latin typeface="Calibri" panose="020F0502020204030204" pitchFamily="34" charset="0"/>
                <a:cs typeface="Calibri" panose="020F0502020204030204" pitchFamily="34" charset="0"/>
                <a:hlinkClick r:id="rId4"/>
              </a:rPr>
              <a:t>www.youtube.com/watch?v=d-t3kf3HF-0&amp;feature=youtu.be</a:t>
            </a:r>
            <a:endParaRPr lang="en-US" sz="2400" dirty="0" smtClean="0">
              <a:latin typeface="Calibri" panose="020F0502020204030204" pitchFamily="34" charset="0"/>
              <a:cs typeface="Calibri" panose="020F0502020204030204" pitchFamily="34" charset="0"/>
            </a:endParaRPr>
          </a:p>
          <a:p>
            <a:endParaRPr lang="en-US" sz="2400" dirty="0" smtClean="0">
              <a:latin typeface="Calibri" panose="020F0502020204030204" pitchFamily="34" charset="0"/>
              <a:cs typeface="Calibri" panose="020F0502020204030204" pitchFamily="34" charset="0"/>
            </a:endParaRPr>
          </a:p>
          <a:p>
            <a:endParaRPr lang="en-C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753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0"/>
            <a:ext cx="10515600" cy="1325563"/>
          </a:xfrm>
        </p:spPr>
        <p:txBody>
          <a:bodyPr>
            <a:normAutofit fontScale="90000"/>
          </a:bodyPr>
          <a:lstStyle/>
          <a:p>
            <a:pPr algn="ctr"/>
            <a:r>
              <a:rPr lang="en-US" sz="4800" dirty="0">
                <a:latin typeface="Calibri" panose="020F0502020204030204" pitchFamily="34" charset="0"/>
              </a:rPr>
              <a:t/>
            </a:r>
            <a:br>
              <a:rPr lang="en-US" sz="4800" dirty="0">
                <a:latin typeface="Calibri" panose="020F0502020204030204" pitchFamily="34" charset="0"/>
              </a:rPr>
            </a:br>
            <a:r>
              <a:rPr lang="en-US" sz="4800" dirty="0" smtClean="0">
                <a:latin typeface="Calibri" panose="020F0502020204030204" pitchFamily="34" charset="0"/>
              </a:rPr>
              <a:t>References</a:t>
            </a:r>
            <a:endParaRPr lang="en-CA" sz="4800" dirty="0"/>
          </a:p>
        </p:txBody>
      </p:sp>
      <p:sp>
        <p:nvSpPr>
          <p:cNvPr id="2" name="Content Placeholder 1"/>
          <p:cNvSpPr>
            <a:spLocks noGrp="1"/>
          </p:cNvSpPr>
          <p:nvPr>
            <p:ph idx="1"/>
          </p:nvPr>
        </p:nvSpPr>
        <p:spPr>
          <a:xfrm>
            <a:off x="838200" y="1325563"/>
            <a:ext cx="10515600" cy="4851400"/>
          </a:xfrm>
        </p:spPr>
        <p:txBody>
          <a:bodyPr>
            <a:normAutofit/>
          </a:bodyPr>
          <a:lstStyle/>
          <a:p>
            <a:r>
              <a:rPr lang="en-US" dirty="0" smtClean="0">
                <a:latin typeface="Calibri" panose="020F0502020204030204" pitchFamily="34" charset="0"/>
                <a:cs typeface="Calibri" panose="020F0502020204030204" pitchFamily="34" charset="0"/>
              </a:rPr>
              <a:t>Dementia Friends Workshop presentation - Alzheimer </a:t>
            </a:r>
            <a:r>
              <a:rPr lang="en-US" dirty="0">
                <a:latin typeface="Calibri" panose="020F0502020204030204" pitchFamily="34" charset="0"/>
                <a:cs typeface="Calibri" panose="020F0502020204030204" pitchFamily="34" charset="0"/>
              </a:rPr>
              <a:t>Society of British </a:t>
            </a:r>
            <a:r>
              <a:rPr lang="en-US" dirty="0" smtClean="0">
                <a:latin typeface="Calibri" panose="020F0502020204030204" pitchFamily="34" charset="0"/>
                <a:cs typeface="Calibri" panose="020F0502020204030204" pitchFamily="34" charset="0"/>
              </a:rPr>
              <a:t>Columbia</a:t>
            </a:r>
          </a:p>
          <a:p>
            <a:r>
              <a:rPr lang="en-US" dirty="0" smtClean="0">
                <a:latin typeface="Calibri" panose="020F0502020204030204" pitchFamily="34" charset="0"/>
                <a:cs typeface="Calibri" panose="020F0502020204030204" pitchFamily="34" charset="0"/>
              </a:rPr>
              <a:t>Intro to Dementia 1.4 presentation- Alzheimer Society of Calgary</a:t>
            </a:r>
          </a:p>
          <a:p>
            <a:r>
              <a:rPr lang="en-US" dirty="0" smtClean="0">
                <a:latin typeface="Calibri" panose="020F0502020204030204" pitchFamily="34" charset="0"/>
                <a:cs typeface="Calibri" panose="020F0502020204030204" pitchFamily="34" charset="0"/>
              </a:rPr>
              <a:t>Dementia Friendly @ Work Training Session - Act on Alzheimer’s</a:t>
            </a:r>
          </a:p>
          <a:p>
            <a:r>
              <a:rPr lang="en-US" dirty="0" smtClean="0">
                <a:latin typeface="Calibri" panose="020F0502020204030204" pitchFamily="34" charset="0"/>
                <a:cs typeface="Calibri" panose="020F0502020204030204" pitchFamily="34" charset="0"/>
              </a:rPr>
              <a:t>Dementia Friendly Business Training - Dementia Coalition of Chippewa County</a:t>
            </a:r>
          </a:p>
          <a:p>
            <a:r>
              <a:rPr lang="en-US" dirty="0">
                <a:latin typeface="Calibri" panose="020F0502020204030204" pitchFamily="34" charset="0"/>
                <a:cs typeface="Calibri" panose="020F0502020204030204" pitchFamily="34" charset="0"/>
              </a:rPr>
              <a:t>Definition of Dementia Friendly Community - Alzheimer Society </a:t>
            </a:r>
            <a:r>
              <a:rPr lang="en-US" dirty="0" smtClean="0">
                <a:latin typeface="Calibri" panose="020F0502020204030204" pitchFamily="34" charset="0"/>
                <a:cs typeface="Calibri" panose="020F0502020204030204" pitchFamily="34" charset="0"/>
              </a:rPr>
              <a:t>UK</a:t>
            </a:r>
          </a:p>
          <a:p>
            <a:r>
              <a:rPr lang="en-US" dirty="0" smtClean="0">
                <a:latin typeface="Calibri" panose="020F0502020204030204" pitchFamily="34" charset="0"/>
                <a:cs typeface="Calibri" panose="020F0502020204030204" pitchFamily="34" charset="0"/>
              </a:rPr>
              <a:t>“Small Changes” video – Alzheimer’s Society UK</a:t>
            </a:r>
          </a:p>
          <a:p>
            <a:r>
              <a:rPr lang="en-US" dirty="0" smtClean="0">
                <a:latin typeface="Calibri" panose="020F0502020204030204" pitchFamily="34" charset="0"/>
                <a:cs typeface="Calibri" panose="020F0502020204030204" pitchFamily="34" charset="0"/>
              </a:rPr>
              <a:t>Dementia Risk Reduction Tips – Alzheimer’s Society UK</a:t>
            </a:r>
            <a:endParaRPr lang="en-CA"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C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909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smtClean="0">
                <a:latin typeface="Calibri" panose="020F0502020204030204" pitchFamily="34" charset="0"/>
                <a:cs typeface="Calibri" panose="020F0502020204030204" pitchFamily="34" charset="0"/>
              </a:rPr>
              <a:t>Thank you</a:t>
            </a:r>
            <a:endParaRPr lang="en-CA" sz="3600" dirty="0">
              <a:latin typeface="Calibri" panose="020F0502020204030204" pitchFamily="34" charset="0"/>
              <a:cs typeface="Calibri" panose="020F0502020204030204" pitchFamily="34" charset="0"/>
            </a:endParaRPr>
          </a:p>
        </p:txBody>
      </p:sp>
      <p:sp>
        <p:nvSpPr>
          <p:cNvPr id="4" name="Content Placeholder 6"/>
          <p:cNvSpPr>
            <a:spLocks noGrp="1"/>
          </p:cNvSpPr>
          <p:nvPr>
            <p:ph idx="1"/>
          </p:nvPr>
        </p:nvSpPr>
        <p:spPr>
          <a:prstGeom prst="rect">
            <a:avLst/>
          </a:prstGeom>
        </p:spPr>
        <p:txBody>
          <a:bodyPr>
            <a:normAutofit/>
          </a:bodyPr>
          <a:lstStyle/>
          <a:p>
            <a:pPr marL="0" indent="0" algn="ctr">
              <a:buNone/>
            </a:pPr>
            <a:r>
              <a:rPr lang="en-US" dirty="0">
                <a:latin typeface="Calibri" panose="020F0502020204030204" pitchFamily="34" charset="0"/>
                <a:cs typeface="Calibri" panose="020F0502020204030204" pitchFamily="34" charset="0"/>
              </a:rPr>
              <a:t>Thank you for attending this training session and for working to become more Dementia </a:t>
            </a:r>
            <a:r>
              <a:rPr lang="en-US" dirty="0" smtClean="0">
                <a:latin typeface="Calibri" panose="020F0502020204030204" pitchFamily="34" charset="0"/>
                <a:cs typeface="Calibri" panose="020F0502020204030204" pitchFamily="34" charset="0"/>
              </a:rPr>
              <a:t>Friendly</a:t>
            </a:r>
            <a:endParaRPr lang="en-US" sz="2000" b="1" dirty="0"/>
          </a:p>
          <a:p>
            <a:pPr marL="0" indent="0" algn="ctr">
              <a:buNone/>
            </a:pPr>
            <a:r>
              <a:rPr lang="en-US" b="1" dirty="0" smtClean="0">
                <a:latin typeface="Calibri" panose="020F0502020204030204" pitchFamily="34" charset="0"/>
                <a:cs typeface="Calibri" panose="020F0502020204030204" pitchFamily="34" charset="0"/>
              </a:rPr>
              <a:t>Contact </a:t>
            </a:r>
            <a:r>
              <a:rPr lang="en-US" b="1" dirty="0">
                <a:latin typeface="Calibri" panose="020F0502020204030204" pitchFamily="34" charset="0"/>
                <a:cs typeface="Calibri" panose="020F0502020204030204" pitchFamily="34" charset="0"/>
              </a:rPr>
              <a:t>Info:</a:t>
            </a:r>
          </a:p>
          <a:p>
            <a:pPr marL="0" indent="0" algn="ctr">
              <a:buNone/>
            </a:pPr>
            <a:r>
              <a:rPr lang="en-US" dirty="0" smtClean="0">
                <a:latin typeface="Calibri" panose="020F0502020204030204" pitchFamily="34" charset="0"/>
                <a:cs typeface="Calibri" panose="020F0502020204030204" pitchFamily="34" charset="0"/>
              </a:rPr>
              <a:t>Name</a:t>
            </a:r>
            <a:endParaRPr lang="en-US" dirty="0">
              <a:latin typeface="Calibri" panose="020F0502020204030204" pitchFamily="34" charset="0"/>
              <a:cs typeface="Calibri" panose="020F0502020204030204" pitchFamily="34" charset="0"/>
            </a:endParaRPr>
          </a:p>
          <a:p>
            <a:pPr marL="0" indent="0" algn="ctr">
              <a:buNone/>
            </a:pPr>
            <a:r>
              <a:rPr lang="en-US" dirty="0" smtClean="0">
                <a:latin typeface="Calibri" panose="020F0502020204030204" pitchFamily="34" charset="0"/>
                <a:cs typeface="Calibri" panose="020F0502020204030204" pitchFamily="34" charset="0"/>
              </a:rPr>
              <a:t>email</a:t>
            </a:r>
            <a:endParaRPr lang="en-US" dirty="0">
              <a:latin typeface="Calibri" panose="020F0502020204030204" pitchFamily="34" charset="0"/>
              <a:cs typeface="Calibri" panose="020F0502020204030204" pitchFamily="34" charset="0"/>
            </a:endParaRPr>
          </a:p>
          <a:p>
            <a:pPr marL="0" indent="0" algn="ctr">
              <a:buNone/>
            </a:pPr>
            <a:r>
              <a:rPr lang="en-US" dirty="0" smtClean="0">
                <a:latin typeface="Calibri" panose="020F0502020204030204" pitchFamily="34" charset="0"/>
                <a:cs typeface="Calibri" panose="020F0502020204030204" pitchFamily="34" charset="0"/>
              </a:rPr>
              <a:t>Phone number</a:t>
            </a:r>
            <a:endParaRPr lang="en-US" dirty="0">
              <a:latin typeface="Calibri" panose="020F0502020204030204" pitchFamily="34" charset="0"/>
              <a:cs typeface="Calibri" panose="020F0502020204030204" pitchFamily="34" charset="0"/>
            </a:endParaRPr>
          </a:p>
          <a:p>
            <a:pPr marL="0" indent="0">
              <a:buNone/>
            </a:pPr>
            <a:endParaRPr lang="en-US" sz="2000" dirty="0"/>
          </a:p>
        </p:txBody>
      </p:sp>
    </p:spTree>
    <p:extLst>
      <p:ext uri="{BB962C8B-B14F-4D97-AF65-F5344CB8AC3E}">
        <p14:creationId xmlns:p14="http://schemas.microsoft.com/office/powerpoint/2010/main" val="309432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2783</Words>
  <Application>Microsoft Office PowerPoint</Application>
  <PresentationFormat>Widescreen</PresentationFormat>
  <Paragraphs>290</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Century Gothic</vt:lpstr>
      <vt:lpstr>Tahoma</vt:lpstr>
      <vt:lpstr>Times New Roman</vt:lpstr>
      <vt:lpstr>Wingdings</vt:lpstr>
      <vt:lpstr>Office Theme</vt:lpstr>
      <vt:lpstr>Dementia Friendly Business Training Session </vt:lpstr>
      <vt:lpstr>Learning Outcomes</vt:lpstr>
      <vt:lpstr>What is dementia?</vt:lpstr>
      <vt:lpstr>What is a Dementia Friendly Community?</vt:lpstr>
      <vt:lpstr>What are the goals of a Dementia Friendly Community?</vt:lpstr>
      <vt:lpstr>Myths about Dementia</vt:lpstr>
      <vt:lpstr>Myths about Dementia</vt:lpstr>
      <vt:lpstr>Types of Dementia</vt:lpstr>
      <vt:lpstr>How might you know if someone has Dementia?</vt:lpstr>
      <vt:lpstr>Dementia Risk Reduction Tips</vt:lpstr>
      <vt:lpstr>What does it feel like?</vt:lpstr>
      <vt:lpstr>Small changes help make a  Dementia Friendly Community</vt:lpstr>
      <vt:lpstr>Know How to Communicate</vt:lpstr>
      <vt:lpstr>Be Aware of your Body Language</vt:lpstr>
      <vt:lpstr>When to Seek Help</vt:lpstr>
      <vt:lpstr>Communicating in a Retail Setting</vt:lpstr>
      <vt:lpstr>Retail Setting Strategies</vt:lpstr>
      <vt:lpstr>How do you create a Dementia Friendly physical space?</vt:lpstr>
      <vt:lpstr>How do you create a Dementia Friendly physical space?</vt:lpstr>
      <vt:lpstr> How do you create a Dementia Friendly physical space?</vt:lpstr>
      <vt:lpstr> How do you create a Dementia Friendly physical space?</vt:lpstr>
      <vt:lpstr> Resources Available</vt:lpstr>
      <vt:lpstr> References</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2016-07-20T22:07:20Z</dcterms:created>
  <dcterms:modified xsi:type="dcterms:W3CDTF">2020-01-22T18:43:47Z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